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80" r:id="rId2"/>
    <p:sldId id="257" r:id="rId3"/>
    <p:sldId id="290" r:id="rId4"/>
    <p:sldId id="291" r:id="rId5"/>
    <p:sldId id="292" r:id="rId6"/>
    <p:sldId id="297" r:id="rId7"/>
    <p:sldId id="293" r:id="rId8"/>
    <p:sldId id="294" r:id="rId9"/>
    <p:sldId id="295" r:id="rId10"/>
    <p:sldId id="296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oslav Spasov" initials="SS" lastIdx="1" clrIdx="0">
    <p:extLst>
      <p:ext uri="{19B8F6BF-5375-455C-9EA6-DF929625EA0E}">
        <p15:presenceInfo xmlns:p15="http://schemas.microsoft.com/office/powerpoint/2012/main" userId="0651df12237de1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2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1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9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0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6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4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tx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8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56BEF30-0A02-4B79-8899-BB110D7D3A0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3604C02-D4B0-4A2D-B7FF-8ECF59E7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7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hyperlink" Target="mailto:mihaela.kircheva@bspb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446962C1-FE1E-5DF3-C9E4-7172EFD5C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27" y="6037081"/>
            <a:ext cx="1211890" cy="787729"/>
          </a:xfrm>
          <a:prstGeom prst="rect">
            <a:avLst/>
          </a:prstGeom>
        </p:spPr>
      </p:pic>
      <p:pic>
        <p:nvPicPr>
          <p:cNvPr id="6" name="Графика 5">
            <a:extLst>
              <a:ext uri="{FF2B5EF4-FFF2-40B4-BE49-F238E27FC236}">
                <a16:creationId xmlns:a16="http://schemas.microsoft.com/office/drawing/2014/main" id="{CB78E219-14C8-3489-A934-99FAD6FC3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244" y="6189808"/>
            <a:ext cx="1640822" cy="500590"/>
          </a:xfrm>
          <a:prstGeom prst="rect">
            <a:avLst/>
          </a:prstGeom>
        </p:spPr>
      </p:pic>
      <p:pic>
        <p:nvPicPr>
          <p:cNvPr id="14" name="Графика 13">
            <a:extLst>
              <a:ext uri="{FF2B5EF4-FFF2-40B4-BE49-F238E27FC236}">
                <a16:creationId xmlns:a16="http://schemas.microsoft.com/office/drawing/2014/main" id="{0E5480EC-B729-F649-35F3-691652A4A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7920" y="6169102"/>
            <a:ext cx="984249" cy="455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1DB83C-2222-EBD4-4A96-9B2231A3B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898"/>
            <a:ext cx="9144000" cy="39644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D32DF0-8CC2-4515-3FF4-449D0677C520}"/>
              </a:ext>
            </a:extLst>
          </p:cNvPr>
          <p:cNvSpPr/>
          <p:nvPr/>
        </p:nvSpPr>
        <p:spPr>
          <a:xfrm>
            <a:off x="822161" y="0"/>
            <a:ext cx="75554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Първа дигитална платформа за устойчиво развитие на дестинация Сакар</a:t>
            </a:r>
            <a:endParaRPr lang="en-US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AAF473-71BB-501E-E4EF-2F31C764D5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45" y="6124529"/>
            <a:ext cx="992445" cy="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790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AD632-4E37-9264-DD82-F1438D178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5DD262A-C24C-7263-29F1-CA8EB9546956}"/>
              </a:ext>
            </a:extLst>
          </p:cNvPr>
          <p:cNvSpPr txBox="1"/>
          <p:nvPr/>
        </p:nvSpPr>
        <p:spPr>
          <a:xfrm>
            <a:off x="452010" y="2431792"/>
            <a:ext cx="406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Сакар – разпознаваема туристическа дестинация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EE1AA-89E4-8403-8EE2-EFBD687A6071}"/>
              </a:ext>
            </a:extLst>
          </p:cNvPr>
          <p:cNvSpPr txBox="1"/>
          <p:nvPr/>
        </p:nvSpPr>
        <p:spPr>
          <a:xfrm>
            <a:off x="810810" y="843677"/>
            <a:ext cx="3343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600" dirty="0"/>
              <a:t>Дългосрочна цел</a:t>
            </a:r>
            <a:endParaRPr lang="bg-BG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D9AB4-EFEE-4CB9-FFF9-5909C773723A}"/>
              </a:ext>
            </a:extLst>
          </p:cNvPr>
          <p:cNvSpPr txBox="1"/>
          <p:nvPr/>
        </p:nvSpPr>
        <p:spPr>
          <a:xfrm>
            <a:off x="452010" y="3699558"/>
            <a:ext cx="406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Устойчив туризъм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C3D3-0D95-85F0-4E39-F3125D8600B3}"/>
              </a:ext>
            </a:extLst>
          </p:cNvPr>
          <p:cNvSpPr txBox="1"/>
          <p:nvPr/>
        </p:nvSpPr>
        <p:spPr>
          <a:xfrm>
            <a:off x="452010" y="4620694"/>
            <a:ext cx="406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i="1" dirty="0"/>
              <a:t>* Активни местни общности</a:t>
            </a:r>
          </a:p>
        </p:txBody>
      </p:sp>
      <p:pic>
        <p:nvPicPr>
          <p:cNvPr id="4" name="Картина 8">
            <a:extLst>
              <a:ext uri="{FF2B5EF4-FFF2-40B4-BE49-F238E27FC236}">
                <a16:creationId xmlns:a16="http://schemas.microsoft.com/office/drawing/2014/main" id="{4A58A874-2CA2-6D12-4789-4BC34D6A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97" y="155346"/>
            <a:ext cx="924753" cy="601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6BE55-97B7-07B5-E0E3-5D0D7A92D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8" y="134184"/>
            <a:ext cx="1168865" cy="579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B336E8-3B58-AF2F-E5B3-00524A0C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50" y="3380295"/>
            <a:ext cx="4989250" cy="3741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17F8E6-7594-6311-F0F8-B335BDEF1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50" y="-688785"/>
            <a:ext cx="609600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28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EFD67E8-C6FE-3A75-3ACF-21D19B79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936338"/>
            <a:ext cx="5937755" cy="1188720"/>
          </a:xfrm>
        </p:spPr>
        <p:txBody>
          <a:bodyPr/>
          <a:lstStyle/>
          <a:p>
            <a:pPr algn="ctr"/>
            <a:r>
              <a:rPr lang="bg-BG" dirty="0"/>
              <a:t>Благодаря ви за вниманието!</a:t>
            </a:r>
            <a:endParaRPr lang="en-US" dirty="0"/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0A288F49-3D76-7A98-52AC-683C890436B7}"/>
              </a:ext>
            </a:extLst>
          </p:cNvPr>
          <p:cNvSpPr txBox="1">
            <a:spLocks/>
          </p:cNvSpPr>
          <p:nvPr/>
        </p:nvSpPr>
        <p:spPr>
          <a:xfrm>
            <a:off x="669179" y="2393109"/>
            <a:ext cx="7805642" cy="294237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bg-BG" sz="2000" cap="all" dirty="0">
                <a:latin typeface="+mn-lt"/>
              </a:rPr>
              <a:t>Михаела </a:t>
            </a:r>
            <a:r>
              <a:rPr lang="bg-BG" sz="2000" cap="all" dirty="0" err="1">
                <a:latin typeface="+mn-lt"/>
              </a:rPr>
              <a:t>кирчева</a:t>
            </a:r>
            <a:r>
              <a:rPr lang="bg-BG" sz="2000" cap="all" dirty="0">
                <a:latin typeface="+mn-lt"/>
              </a:rPr>
              <a:t> – отговорник </a:t>
            </a:r>
            <a:r>
              <a:rPr lang="bg-BG" sz="2000" cap="all" dirty="0" err="1">
                <a:latin typeface="+mn-lt"/>
              </a:rPr>
              <a:t>екотуризъ</a:t>
            </a:r>
            <a:r>
              <a:rPr lang="en-US" sz="2000" cap="all" dirty="0">
                <a:latin typeface="+mn-lt"/>
              </a:rPr>
              <a:t>M</a:t>
            </a:r>
            <a:endParaRPr lang="bg-BG" sz="2000" cap="all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bg-BG" sz="2400" cap="all" dirty="0">
                <a:latin typeface="+mn-lt"/>
              </a:rPr>
              <a:t>Българско дружество за защита на птиците</a:t>
            </a:r>
            <a:endParaRPr lang="en-US" sz="2400" cap="all" dirty="0">
              <a:latin typeface="+mn-lt"/>
            </a:endParaRPr>
          </a:p>
          <a:p>
            <a:pPr algn="ctr"/>
            <a:endParaRPr lang="en-US" sz="2400" dirty="0">
              <a:solidFill>
                <a:srgbClr val="D25814"/>
              </a:solidFill>
              <a:latin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mihaela.kircheva@bspb.org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C3C1E-3BA1-7CD0-9E90-4741A76CB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7" y="6097391"/>
            <a:ext cx="1168865" cy="579563"/>
          </a:xfrm>
          <a:prstGeom prst="rect">
            <a:avLst/>
          </a:prstGeom>
        </p:spPr>
      </p:pic>
      <p:pic>
        <p:nvPicPr>
          <p:cNvPr id="5" name="Картина 8">
            <a:extLst>
              <a:ext uri="{FF2B5EF4-FFF2-40B4-BE49-F238E27FC236}">
                <a16:creationId xmlns:a16="http://schemas.microsoft.com/office/drawing/2014/main" id="{1B7BBF21-A6E7-7571-C7CF-1E90F2693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057" y="6097391"/>
            <a:ext cx="924753" cy="601090"/>
          </a:xfrm>
          <a:prstGeom prst="rect">
            <a:avLst/>
          </a:prstGeom>
        </p:spPr>
      </p:pic>
      <p:pic>
        <p:nvPicPr>
          <p:cNvPr id="7" name="Графика 5">
            <a:extLst>
              <a:ext uri="{FF2B5EF4-FFF2-40B4-BE49-F238E27FC236}">
                <a16:creationId xmlns:a16="http://schemas.microsoft.com/office/drawing/2014/main" id="{B484B3C3-9444-5399-B9A7-397CAA83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8571" y="6197891"/>
            <a:ext cx="1640822" cy="500590"/>
          </a:xfrm>
          <a:prstGeom prst="rect">
            <a:avLst/>
          </a:prstGeom>
        </p:spPr>
      </p:pic>
      <p:pic>
        <p:nvPicPr>
          <p:cNvPr id="9" name="Графика 13">
            <a:extLst>
              <a:ext uri="{FF2B5EF4-FFF2-40B4-BE49-F238E27FC236}">
                <a16:creationId xmlns:a16="http://schemas.microsoft.com/office/drawing/2014/main" id="{A1A320A8-781D-D335-78D6-A4B8720FC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9233" y="6221871"/>
            <a:ext cx="984249" cy="4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6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A749D40-B99F-0215-8623-2751D6F8B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32" y="3532019"/>
            <a:ext cx="5122368" cy="3413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B53779-AC7F-7C46-B829-F92F4DA543CF}"/>
              </a:ext>
            </a:extLst>
          </p:cNvPr>
          <p:cNvSpPr txBox="1"/>
          <p:nvPr/>
        </p:nvSpPr>
        <p:spPr>
          <a:xfrm>
            <a:off x="639188" y="4068948"/>
            <a:ext cx="7732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* Регион с малък </a:t>
            </a:r>
          </a:p>
          <a:p>
            <a:r>
              <a:rPr lang="bg-BG" sz="2800" dirty="0"/>
              <a:t>туристопоток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E8FA5-181E-80B4-DCE8-837FE75DCBDB}"/>
              </a:ext>
            </a:extLst>
          </p:cNvPr>
          <p:cNvSpPr txBox="1"/>
          <p:nvPr/>
        </p:nvSpPr>
        <p:spPr>
          <a:xfrm>
            <a:off x="705774" y="5206336"/>
            <a:ext cx="7732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* </a:t>
            </a:r>
            <a:r>
              <a:rPr lang="en-US" sz="2800" dirty="0"/>
              <a:t>visitsakar.com – </a:t>
            </a:r>
            <a:r>
              <a:rPr lang="bg-BG" sz="2800" dirty="0"/>
              <a:t>мост между </a:t>
            </a:r>
          </a:p>
          <a:p>
            <a:r>
              <a:rPr lang="bg-BG" sz="2800" dirty="0"/>
              <a:t>природа, хора и икономика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B147A5-3048-7550-1687-FF56677D0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32" y="0"/>
            <a:ext cx="5299921" cy="3532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B3A8D-C371-F8B5-C735-A8DC6FD97886}"/>
              </a:ext>
            </a:extLst>
          </p:cNvPr>
          <p:cNvSpPr txBox="1"/>
          <p:nvPr/>
        </p:nvSpPr>
        <p:spPr>
          <a:xfrm>
            <a:off x="639189" y="1768392"/>
            <a:ext cx="7732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* Една от най-красивите, но най-</a:t>
            </a:r>
          </a:p>
          <a:p>
            <a:r>
              <a:rPr lang="bg-BG" sz="2800" dirty="0"/>
              <a:t>малко популярни планини в България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EF291-AAE4-36E6-6F3F-A528A2B5FC1A}"/>
              </a:ext>
            </a:extLst>
          </p:cNvPr>
          <p:cNvSpPr txBox="1"/>
          <p:nvPr/>
        </p:nvSpPr>
        <p:spPr>
          <a:xfrm>
            <a:off x="639189" y="2905780"/>
            <a:ext cx="7732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* Земя на богато природно и </a:t>
            </a:r>
          </a:p>
          <a:p>
            <a:r>
              <a:rPr lang="bg-BG" sz="2800" dirty="0"/>
              <a:t>културно наследство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0AA7CA-233E-45F3-42DB-D6EBD7C4B8A7}"/>
              </a:ext>
            </a:extLst>
          </p:cNvPr>
          <p:cNvSpPr txBox="1"/>
          <p:nvPr/>
        </p:nvSpPr>
        <p:spPr>
          <a:xfrm>
            <a:off x="639189" y="785692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Какво е САКАР? </a:t>
            </a:r>
          </a:p>
        </p:txBody>
      </p:sp>
      <p:pic>
        <p:nvPicPr>
          <p:cNvPr id="21" name="Картина 8">
            <a:extLst>
              <a:ext uri="{FF2B5EF4-FFF2-40B4-BE49-F238E27FC236}">
                <a16:creationId xmlns:a16="http://schemas.microsoft.com/office/drawing/2014/main" id="{FFCBF861-BE65-AF37-8F82-AC760A593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666" y="80072"/>
            <a:ext cx="924753" cy="6010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AD5A14-C371-0605-5232-8D9BE2053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1" y="101599"/>
            <a:ext cx="1168865" cy="5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432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DA6A4-EB67-FAA1-CC9A-CAA783CF9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01769D-2FA1-38BA-6033-EF3BA9A4BA55}"/>
              </a:ext>
            </a:extLst>
          </p:cNvPr>
          <p:cNvSpPr txBox="1"/>
          <p:nvPr/>
        </p:nvSpPr>
        <p:spPr>
          <a:xfrm>
            <a:off x="315149" y="2598003"/>
            <a:ext cx="773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Местни хора и бизнеси не се </a:t>
            </a:r>
          </a:p>
          <a:p>
            <a:r>
              <a:rPr lang="bg-BG" sz="2400" dirty="0"/>
              <a:t>идентифицират като част от дестинацията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C57BD-B510-64F5-DB31-D5A595C8DF8F}"/>
              </a:ext>
            </a:extLst>
          </p:cNvPr>
          <p:cNvSpPr txBox="1"/>
          <p:nvPr/>
        </p:nvSpPr>
        <p:spPr>
          <a:xfrm>
            <a:off x="315150" y="3648497"/>
            <a:ext cx="773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Природа – даденост или капитал?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33DF0-3360-41C1-CAFB-E0F28FC58F4D}"/>
              </a:ext>
            </a:extLst>
          </p:cNvPr>
          <p:cNvSpPr txBox="1"/>
          <p:nvPr/>
        </p:nvSpPr>
        <p:spPr>
          <a:xfrm>
            <a:off x="315151" y="4299569"/>
            <a:ext cx="773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Недостатъчна грижа за околната среда – </a:t>
            </a:r>
          </a:p>
          <a:p>
            <a:r>
              <a:rPr lang="bg-BG" sz="2400" dirty="0"/>
              <a:t>често несъзнателно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3A6A8E-1844-626F-D1D2-C36DFC9DC456}"/>
              </a:ext>
            </a:extLst>
          </p:cNvPr>
          <p:cNvSpPr txBox="1"/>
          <p:nvPr/>
        </p:nvSpPr>
        <p:spPr>
          <a:xfrm>
            <a:off x="315149" y="1008756"/>
            <a:ext cx="78389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err="1"/>
              <a:t>Местни</a:t>
            </a:r>
            <a:r>
              <a:rPr lang="ru-RU" sz="3600" dirty="0"/>
              <a:t> общности и природа</a:t>
            </a:r>
          </a:p>
          <a:p>
            <a:r>
              <a:rPr lang="ru-RU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Мисия</a:t>
            </a:r>
            <a:r>
              <a:rPr 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/не/</a:t>
            </a:r>
            <a:r>
              <a:rPr lang="ru-RU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възможна</a:t>
            </a:r>
            <a:r>
              <a:rPr 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?!</a:t>
            </a:r>
            <a:endParaRPr lang="bg-BG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94E57-98C2-BAF9-D664-03347AF6BB2A}"/>
              </a:ext>
            </a:extLst>
          </p:cNvPr>
          <p:cNvSpPr txBox="1"/>
          <p:nvPr/>
        </p:nvSpPr>
        <p:spPr>
          <a:xfrm>
            <a:off x="315152" y="5249167"/>
            <a:ext cx="773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Липса на мотивация за опазване на </a:t>
            </a:r>
          </a:p>
          <a:p>
            <a:r>
              <a:rPr lang="bg-BG" sz="2400" dirty="0"/>
              <a:t>природата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1D5D4-B0C6-968B-33C0-6F3BA212C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49" y="0"/>
            <a:ext cx="5211192" cy="3601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F3047-6802-3716-B65B-26B7087B7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49" y="3429000"/>
            <a:ext cx="6098767" cy="3429000"/>
          </a:xfrm>
          <a:prstGeom prst="rect">
            <a:avLst/>
          </a:prstGeom>
        </p:spPr>
      </p:pic>
      <p:pic>
        <p:nvPicPr>
          <p:cNvPr id="11" name="Картина 8">
            <a:extLst>
              <a:ext uri="{FF2B5EF4-FFF2-40B4-BE49-F238E27FC236}">
                <a16:creationId xmlns:a16="http://schemas.microsoft.com/office/drawing/2014/main" id="{5C6A6C88-FB0A-A02C-C7C5-346CBDEAE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614" y="72462"/>
            <a:ext cx="1001489" cy="650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76D1C-0770-2166-3463-6F1B6F558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1" y="101599"/>
            <a:ext cx="1168865" cy="5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518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6CEFD-54DB-B421-EBEF-76C19714E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66B7F8-3F60-A4F4-9CE9-FC04AA65F908}"/>
              </a:ext>
            </a:extLst>
          </p:cNvPr>
          <p:cNvSpPr txBox="1"/>
          <p:nvPr/>
        </p:nvSpPr>
        <p:spPr>
          <a:xfrm>
            <a:off x="332908" y="1399341"/>
            <a:ext cx="406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20+ години природозащита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EC6CC-5A18-7DB5-9856-66ACD47618E5}"/>
              </a:ext>
            </a:extLst>
          </p:cNvPr>
          <p:cNvSpPr txBox="1"/>
          <p:nvPr/>
        </p:nvSpPr>
        <p:spPr>
          <a:xfrm>
            <a:off x="332908" y="2003351"/>
            <a:ext cx="773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Опазване на царския орел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34950-3EDB-FB06-4B3A-5088CE471446}"/>
              </a:ext>
            </a:extLst>
          </p:cNvPr>
          <p:cNvSpPr txBox="1"/>
          <p:nvPr/>
        </p:nvSpPr>
        <p:spPr>
          <a:xfrm>
            <a:off x="4461026" y="1395496"/>
            <a:ext cx="773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Съхраняване на местообитания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5EA08-B474-7AAB-27BA-6C4B8E2EB17B}"/>
              </a:ext>
            </a:extLst>
          </p:cNvPr>
          <p:cNvSpPr txBox="1"/>
          <p:nvPr/>
        </p:nvSpPr>
        <p:spPr>
          <a:xfrm>
            <a:off x="2993990" y="498943"/>
            <a:ext cx="3156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БДЗП и САКАР</a:t>
            </a:r>
            <a:endParaRPr lang="bg-BG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7A55B-5AC9-DC95-7B0D-5EA9134C6E0A}"/>
              </a:ext>
            </a:extLst>
          </p:cNvPr>
          <p:cNvSpPr txBox="1"/>
          <p:nvPr/>
        </p:nvSpPr>
        <p:spPr>
          <a:xfrm>
            <a:off x="4461026" y="1991471"/>
            <a:ext cx="773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Работа с местни общности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43BAA-2E2C-E73E-DA26-AC8DB085A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85" y="2603516"/>
            <a:ext cx="6402829" cy="4389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E3DCF-716C-BC88-34D9-FE540CAA4102}"/>
              </a:ext>
            </a:extLst>
          </p:cNvPr>
          <p:cNvSpPr txBox="1"/>
          <p:nvPr/>
        </p:nvSpPr>
        <p:spPr>
          <a:xfrm>
            <a:off x="6103400" y="6488668"/>
            <a:ext cx="217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Сн: </a:t>
            </a:r>
            <a:r>
              <a:rPr lang="en-US" dirty="0" err="1"/>
              <a:t>bulphoto</a:t>
            </a:r>
            <a:endParaRPr lang="bg-BG" dirty="0"/>
          </a:p>
        </p:txBody>
      </p:sp>
      <p:pic>
        <p:nvPicPr>
          <p:cNvPr id="8" name="Картина 8">
            <a:extLst>
              <a:ext uri="{FF2B5EF4-FFF2-40B4-BE49-F238E27FC236}">
                <a16:creationId xmlns:a16="http://schemas.microsoft.com/office/drawing/2014/main" id="{671EC236-8770-393A-A250-83CBCFB1D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83" y="198398"/>
            <a:ext cx="924753" cy="601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E32815-F315-7D4F-7464-A302168B7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0" y="198398"/>
            <a:ext cx="1168865" cy="5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32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09B11-8C02-6A15-D2F9-65BE01A16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AE0635-804D-1FBF-AC02-550330C71096}"/>
              </a:ext>
            </a:extLst>
          </p:cNvPr>
          <p:cNvSpPr txBox="1"/>
          <p:nvPr/>
        </p:nvSpPr>
        <p:spPr>
          <a:xfrm>
            <a:off x="421687" y="2264619"/>
            <a:ext cx="406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Природата носи икономическа полза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244F4-5210-7B19-B437-FC033B673876}"/>
              </a:ext>
            </a:extLst>
          </p:cNvPr>
          <p:cNvSpPr txBox="1"/>
          <p:nvPr/>
        </p:nvSpPr>
        <p:spPr>
          <a:xfrm>
            <a:off x="421686" y="3198167"/>
            <a:ext cx="278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Създава заетост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9A3441-8F22-B48C-3938-BAEE1013C5F6}"/>
              </a:ext>
            </a:extLst>
          </p:cNvPr>
          <p:cNvSpPr txBox="1"/>
          <p:nvPr/>
        </p:nvSpPr>
        <p:spPr>
          <a:xfrm>
            <a:off x="270766" y="824551"/>
            <a:ext cx="55929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/>
              <a:t>Икономическата</a:t>
            </a:r>
            <a:r>
              <a:rPr lang="ru-RU" sz="3200" dirty="0"/>
              <a:t> </a:t>
            </a:r>
            <a:r>
              <a:rPr lang="ru-RU" sz="3200" dirty="0" err="1"/>
              <a:t>полза</a:t>
            </a:r>
            <a:r>
              <a:rPr lang="ru-RU" sz="3200" dirty="0"/>
              <a:t> – </a:t>
            </a:r>
            <a:endParaRPr lang="en-US" sz="3200" dirty="0"/>
          </a:p>
          <a:p>
            <a:r>
              <a:rPr lang="ru-RU" sz="3200" dirty="0"/>
              <a:t>ключ </a:t>
            </a:r>
            <a:r>
              <a:rPr lang="ru-RU" sz="3200" dirty="0" err="1"/>
              <a:t>към</a:t>
            </a:r>
            <a:r>
              <a:rPr lang="ru-RU" sz="3200" dirty="0"/>
              <a:t> </a:t>
            </a:r>
            <a:r>
              <a:rPr lang="ru-RU" sz="3200" dirty="0" err="1"/>
              <a:t>устойчивостта</a:t>
            </a:r>
            <a:endParaRPr lang="bg-BG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2F060-3A87-B06B-6A80-04F30C70EB72}"/>
              </a:ext>
            </a:extLst>
          </p:cNvPr>
          <p:cNvSpPr txBox="1"/>
          <p:nvPr/>
        </p:nvSpPr>
        <p:spPr>
          <a:xfrm>
            <a:off x="421686" y="3802516"/>
            <a:ext cx="406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Подпомага местния бизнес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94B02-A154-0123-EB3B-A8692F3E45F6}"/>
              </a:ext>
            </a:extLst>
          </p:cNvPr>
          <p:cNvSpPr txBox="1"/>
          <p:nvPr/>
        </p:nvSpPr>
        <p:spPr>
          <a:xfrm>
            <a:off x="421686" y="4846985"/>
            <a:ext cx="406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i="1" dirty="0"/>
              <a:t>Реален пример: </a:t>
            </a:r>
          </a:p>
          <a:p>
            <a:r>
              <a:rPr lang="bg-BG" sz="2400" i="1" dirty="0"/>
              <a:t>Фестивал на царския орел в Тополовград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04180-9EBB-C987-D498-861970CF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72" y="2794000"/>
            <a:ext cx="6096000" cy="406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F1CFDE-7CD2-22DF-C154-389701AC3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72" y="0"/>
            <a:ext cx="4696287" cy="3523259"/>
          </a:xfrm>
          <a:prstGeom prst="rect">
            <a:avLst/>
          </a:prstGeom>
        </p:spPr>
      </p:pic>
      <p:pic>
        <p:nvPicPr>
          <p:cNvPr id="13" name="Картина 8">
            <a:extLst>
              <a:ext uri="{FF2B5EF4-FFF2-40B4-BE49-F238E27FC236}">
                <a16:creationId xmlns:a16="http://schemas.microsoft.com/office/drawing/2014/main" id="{B72A2D9E-898B-9A1E-DA1D-175DB9CE3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252" y="73543"/>
            <a:ext cx="924753" cy="601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F03C75-D42B-B80D-47A3-01D2C7771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3" y="102304"/>
            <a:ext cx="1168865" cy="5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254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5C342-A8C6-0650-D1BB-974959E3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1854066-C4AE-540E-0C5A-CDF033DC1376}"/>
              </a:ext>
            </a:extLst>
          </p:cNvPr>
          <p:cNvSpPr txBox="1"/>
          <p:nvPr/>
        </p:nvSpPr>
        <p:spPr>
          <a:xfrm>
            <a:off x="2993989" y="676496"/>
            <a:ext cx="3156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Wines of Sakar</a:t>
            </a:r>
            <a:endParaRPr lang="bg-BG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Картина 8">
            <a:extLst>
              <a:ext uri="{FF2B5EF4-FFF2-40B4-BE49-F238E27FC236}">
                <a16:creationId xmlns:a16="http://schemas.microsoft.com/office/drawing/2014/main" id="{A790A04A-DC03-1EB1-41BF-8615D7784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83" y="198398"/>
            <a:ext cx="924753" cy="601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FE837A-465C-03E3-619D-75045CA30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0" y="198398"/>
            <a:ext cx="1168865" cy="579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914219-F6C1-8B8A-BB64-D553B998B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53308"/>
            <a:ext cx="9144000" cy="53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936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775E7-8E6C-A32C-67EE-7DE1E2CAF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3700C2-7CC7-1788-F9B7-7B5DB8407688}"/>
              </a:ext>
            </a:extLst>
          </p:cNvPr>
          <p:cNvSpPr txBox="1"/>
          <p:nvPr/>
        </p:nvSpPr>
        <p:spPr>
          <a:xfrm>
            <a:off x="421687" y="2157882"/>
            <a:ext cx="406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Директна икономическа стойност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DAD5D-C9FD-97E3-3062-218DF527B417}"/>
              </a:ext>
            </a:extLst>
          </p:cNvPr>
          <p:cNvSpPr txBox="1"/>
          <p:nvPr/>
        </p:nvSpPr>
        <p:spPr>
          <a:xfrm>
            <a:off x="421687" y="3116564"/>
            <a:ext cx="278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Заетост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E1416-59FA-FDE9-E4A7-54C25FA87064}"/>
              </a:ext>
            </a:extLst>
          </p:cNvPr>
          <p:cNvSpPr txBox="1"/>
          <p:nvPr/>
        </p:nvSpPr>
        <p:spPr>
          <a:xfrm>
            <a:off x="226378" y="925483"/>
            <a:ext cx="55929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ТУРИЗЪМ – </a:t>
            </a:r>
            <a:endParaRPr lang="en-US" sz="3200" dirty="0"/>
          </a:p>
          <a:p>
            <a:r>
              <a:rPr lang="ru-RU" sz="3200" dirty="0"/>
              <a:t>най-</a:t>
            </a:r>
            <a:r>
              <a:rPr lang="ru-RU" sz="3200" dirty="0" err="1"/>
              <a:t>силният</a:t>
            </a:r>
            <a:r>
              <a:rPr lang="ru-RU" sz="3200" dirty="0"/>
              <a:t> инструмент</a:t>
            </a:r>
            <a:endParaRPr lang="bg-BG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AFCEF9-6A9D-32F6-D4C0-F82EA6E47D74}"/>
              </a:ext>
            </a:extLst>
          </p:cNvPr>
          <p:cNvSpPr txBox="1"/>
          <p:nvPr/>
        </p:nvSpPr>
        <p:spPr>
          <a:xfrm>
            <a:off x="421686" y="3802516"/>
            <a:ext cx="406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* Локална идентичност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AEA2D-AF6A-5681-6E6A-AADA9B16B4BA}"/>
              </a:ext>
            </a:extLst>
          </p:cNvPr>
          <p:cNvSpPr txBox="1"/>
          <p:nvPr/>
        </p:nvSpPr>
        <p:spPr>
          <a:xfrm>
            <a:off x="421686" y="4846985"/>
            <a:ext cx="406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i="1" dirty="0"/>
              <a:t>ОБЕДИНЯВА</a:t>
            </a:r>
          </a:p>
          <a:p>
            <a:r>
              <a:rPr lang="bg-BG" sz="2400" i="1" dirty="0"/>
              <a:t>Хора, бизнес, общини, НПО</a:t>
            </a:r>
          </a:p>
        </p:txBody>
      </p:sp>
      <p:pic>
        <p:nvPicPr>
          <p:cNvPr id="4" name="Картина 8">
            <a:extLst>
              <a:ext uri="{FF2B5EF4-FFF2-40B4-BE49-F238E27FC236}">
                <a16:creationId xmlns:a16="http://schemas.microsoft.com/office/drawing/2014/main" id="{BF01F4EE-BC02-7C1A-656C-ADCAF763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230" y="112657"/>
            <a:ext cx="924753" cy="601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8AE97-49D2-7D92-8D88-789345C1D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8" y="134184"/>
            <a:ext cx="1168865" cy="579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1862C-93B6-BF27-4462-2E8DC7146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05" y="-639192"/>
            <a:ext cx="6096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CE66CB-6818-E5E6-16C6-56ED89A8C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05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800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B19F6-5FD4-C57F-E609-648C94F0F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092004-F5B4-8B42-D7A7-A9663B5F8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622"/>
            <a:ext cx="9144000" cy="5145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50D25C-AEAE-B997-58FF-C4DA88CE71FA}"/>
              </a:ext>
            </a:extLst>
          </p:cNvPr>
          <p:cNvSpPr txBox="1"/>
          <p:nvPr/>
        </p:nvSpPr>
        <p:spPr>
          <a:xfrm>
            <a:off x="1246569" y="1836092"/>
            <a:ext cx="4061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</a:rPr>
              <a:t>* Природата и културното наследство  </a:t>
            </a:r>
          </a:p>
          <a:p>
            <a:r>
              <a:rPr lang="bg-BG" sz="2400" dirty="0">
                <a:solidFill>
                  <a:schemeClr val="bg1"/>
                </a:solidFill>
              </a:rPr>
              <a:t>преживявания, маршрути и туристически продукти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C1E7D-4AFE-D822-8668-C9DDBCC4F4EC}"/>
              </a:ext>
            </a:extLst>
          </p:cNvPr>
          <p:cNvSpPr txBox="1"/>
          <p:nvPr/>
        </p:nvSpPr>
        <p:spPr>
          <a:xfrm>
            <a:off x="589622" y="951754"/>
            <a:ext cx="8220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visitsakar.com</a:t>
            </a:r>
            <a:r>
              <a:rPr lang="bg-BG" sz="3600" dirty="0"/>
              <a:t> - </a:t>
            </a:r>
            <a:r>
              <a:rPr lang="en-US" sz="3200" dirty="0"/>
              <a:t>o</a:t>
            </a:r>
            <a:r>
              <a:rPr lang="bg-BG" sz="3200" dirty="0"/>
              <a:t>т кауза към работещ модел</a:t>
            </a:r>
            <a:endParaRPr lang="bg-BG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537AF-FBD3-3742-6A20-481AF6738E25}"/>
              </a:ext>
            </a:extLst>
          </p:cNvPr>
          <p:cNvSpPr txBox="1"/>
          <p:nvPr/>
        </p:nvSpPr>
        <p:spPr>
          <a:xfrm>
            <a:off x="5092786" y="1836092"/>
            <a:ext cx="406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</a:rPr>
              <a:t>* Партньорска мрежа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0C3E1-EB2A-8C89-D8BC-141E97F6E049}"/>
              </a:ext>
            </a:extLst>
          </p:cNvPr>
          <p:cNvSpPr txBox="1"/>
          <p:nvPr/>
        </p:nvSpPr>
        <p:spPr>
          <a:xfrm>
            <a:off x="5092786" y="2297757"/>
            <a:ext cx="406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i="1" dirty="0">
                <a:solidFill>
                  <a:schemeClr val="bg1"/>
                </a:solidFill>
              </a:rPr>
              <a:t>* СВЪРЗВА туристи, </a:t>
            </a:r>
          </a:p>
          <a:p>
            <a:r>
              <a:rPr lang="bg-BG" sz="2400" i="1" dirty="0">
                <a:solidFill>
                  <a:schemeClr val="bg1"/>
                </a:solidFill>
              </a:rPr>
              <a:t>местни бизнеси и природозащитни каузи</a:t>
            </a:r>
          </a:p>
        </p:txBody>
      </p:sp>
      <p:pic>
        <p:nvPicPr>
          <p:cNvPr id="4" name="Картина 8">
            <a:extLst>
              <a:ext uri="{FF2B5EF4-FFF2-40B4-BE49-F238E27FC236}">
                <a16:creationId xmlns:a16="http://schemas.microsoft.com/office/drawing/2014/main" id="{36F5B481-FF96-5EAD-394B-A706AD86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869" y="137127"/>
            <a:ext cx="924753" cy="601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EF58F-7376-CDF0-8B34-A4AE8E2A6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8" y="134184"/>
            <a:ext cx="1168865" cy="5795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9CEF81-1BD1-9A13-C12C-CD855078C43B}"/>
              </a:ext>
            </a:extLst>
          </p:cNvPr>
          <p:cNvCxnSpPr/>
          <p:nvPr/>
        </p:nvCxnSpPr>
        <p:spPr>
          <a:xfrm>
            <a:off x="2939987" y="2452457"/>
            <a:ext cx="457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>
            <a:glow rad="1778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850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89E05-0711-D49E-CBBC-175664D16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5B27962-6F7F-7832-C659-6CCC288267D6}"/>
              </a:ext>
            </a:extLst>
          </p:cNvPr>
          <p:cNvSpPr txBox="1"/>
          <p:nvPr/>
        </p:nvSpPr>
        <p:spPr>
          <a:xfrm>
            <a:off x="2657366" y="751036"/>
            <a:ext cx="4453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Резултати в цифри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3C42A-D536-70FA-70AB-0CC628F4ADEB}"/>
              </a:ext>
            </a:extLst>
          </p:cNvPr>
          <p:cNvSpPr txBox="1"/>
          <p:nvPr/>
        </p:nvSpPr>
        <p:spPr>
          <a:xfrm>
            <a:off x="581459" y="1954292"/>
            <a:ext cx="50114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2400" dirty="0"/>
              <a:t>62 публикувани забележителности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24 </a:t>
            </a:r>
            <a:r>
              <a:rPr lang="bg-BG" sz="2400" dirty="0"/>
              <a:t>туристически маршрута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7 </a:t>
            </a:r>
            <a:r>
              <a:rPr lang="bg-BG" sz="2400" dirty="0" err="1"/>
              <a:t>блогови</a:t>
            </a:r>
            <a:r>
              <a:rPr lang="bg-BG" sz="2400" dirty="0"/>
              <a:t> статии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27 събития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430 фотографски изображения</a:t>
            </a:r>
          </a:p>
          <a:p>
            <a:pPr>
              <a:lnSpc>
                <a:spcPct val="150000"/>
              </a:lnSpc>
            </a:pPr>
            <a:r>
              <a:rPr lang="bg-BG" sz="2400" dirty="0"/>
              <a:t>60+ партньори – общини, фермери, читалища, къщи за гости, ресторанти, винарски изби</a:t>
            </a:r>
          </a:p>
          <a:p>
            <a:endParaRPr lang="bg-BG" sz="2400" i="1" dirty="0"/>
          </a:p>
          <a:p>
            <a:endParaRPr lang="bg-BG" sz="2400" i="1" dirty="0"/>
          </a:p>
          <a:p>
            <a:endParaRPr lang="bg-BG" sz="2400" i="1" dirty="0"/>
          </a:p>
          <a:p>
            <a:endParaRPr lang="bg-BG" sz="2400" i="1" dirty="0"/>
          </a:p>
        </p:txBody>
      </p:sp>
      <p:pic>
        <p:nvPicPr>
          <p:cNvPr id="4" name="Картина 8">
            <a:extLst>
              <a:ext uri="{FF2B5EF4-FFF2-40B4-BE49-F238E27FC236}">
                <a16:creationId xmlns:a16="http://schemas.microsoft.com/office/drawing/2014/main" id="{9C9A2153-AEA4-6965-5CA8-97828644E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899" y="134184"/>
            <a:ext cx="924753" cy="601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05CFC-58CA-A4EF-911B-A8FF77322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8" y="134184"/>
            <a:ext cx="1168865" cy="579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2C0F7-2A6D-DC32-0F49-6F60729AD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75" y="1680296"/>
            <a:ext cx="5690610" cy="32126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572051-C611-1C5C-6DFC-B92269F86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75" y="4406727"/>
            <a:ext cx="6001675" cy="26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741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2560</TotalTime>
  <Words>279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ви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Lenovo</dc:creator>
  <cp:lastModifiedBy>Mihaela Kircheva</cp:lastModifiedBy>
  <cp:revision>66</cp:revision>
  <dcterms:created xsi:type="dcterms:W3CDTF">2022-05-28T07:49:33Z</dcterms:created>
  <dcterms:modified xsi:type="dcterms:W3CDTF">2026-02-10T21:52:01Z</dcterms:modified>
</cp:coreProperties>
</file>