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302" r:id="rId3"/>
    <p:sldId id="264" r:id="rId4"/>
    <p:sldId id="279" r:id="rId5"/>
    <p:sldId id="306" r:id="rId6"/>
    <p:sldId id="261" r:id="rId7"/>
    <p:sldId id="283" r:id="rId8"/>
    <p:sldId id="286" r:id="rId9"/>
    <p:sldId id="288" r:id="rId10"/>
    <p:sldId id="289" r:id="rId11"/>
    <p:sldId id="293" r:id="rId12"/>
    <p:sldId id="291" r:id="rId13"/>
    <p:sldId id="287" r:id="rId14"/>
    <p:sldId id="303" r:id="rId15"/>
    <p:sldId id="304" r:id="rId16"/>
    <p:sldId id="305" r:id="rId17"/>
    <p:sldId id="30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toslav Spasov" initials="SS" lastIdx="1" clrIdx="0">
    <p:extLst>
      <p:ext uri="{19B8F6BF-5375-455C-9EA6-DF929625EA0E}">
        <p15:presenceInfo xmlns:p15="http://schemas.microsoft.com/office/powerpoint/2012/main" userId="0651df12237de1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81" d="100"/>
          <a:sy n="81" d="100"/>
        </p:scale>
        <p:origin x="15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8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5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3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7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4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3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1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EF30-0A02-4B79-8899-BB110D7D3A0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04C02-D4B0-4A2D-B7FF-8ECF59E7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0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27.jpeg"/><Relationship Id="rId5" Type="http://schemas.openxmlformats.org/officeDocument/2006/relationships/image" Target="../media/image5.svg"/><Relationship Id="rId10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29.jpeg"/><Relationship Id="rId5" Type="http://schemas.openxmlformats.org/officeDocument/2006/relationships/image" Target="../media/image5.svg"/><Relationship Id="rId10" Type="http://schemas.openxmlformats.org/officeDocument/2006/relationships/hyperlink" Target="https://u.pcloud.link/publink/show?code=XZs4X05Z5Qo2KeXtTs4fDJrsnf4IfVPtizAX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11" Type="http://schemas.openxmlformats.org/officeDocument/2006/relationships/hyperlink" Target="https://ekopriateli.bg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11" Type="http://schemas.openxmlformats.org/officeDocument/2006/relationships/hyperlink" Target="https://visitsakar.com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36.jpeg"/><Relationship Id="rId5" Type="http://schemas.openxmlformats.org/officeDocument/2006/relationships/image" Target="../media/image5.svg"/><Relationship Id="rId10" Type="http://schemas.openxmlformats.org/officeDocument/2006/relationships/image" Target="../media/image3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10" Type="http://schemas.openxmlformats.org/officeDocument/2006/relationships/image" Target="../media/image37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38.jpeg"/><Relationship Id="rId5" Type="http://schemas.openxmlformats.org/officeDocument/2006/relationships/image" Target="../media/image5.svg"/><Relationship Id="rId10" Type="http://schemas.openxmlformats.org/officeDocument/2006/relationships/hyperlink" Target="http://www.eaglefest.bg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5.sv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7.jpeg"/><Relationship Id="rId5" Type="http://schemas.openxmlformats.org/officeDocument/2006/relationships/image" Target="../media/image5.svg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22.jpeg"/><Relationship Id="rId5" Type="http://schemas.openxmlformats.org/officeDocument/2006/relationships/image" Target="../media/image5.svg"/><Relationship Id="rId10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10" Type="http://schemas.openxmlformats.org/officeDocument/2006/relationships/image" Target="../media/image23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25.jpeg"/><Relationship Id="rId5" Type="http://schemas.openxmlformats.org/officeDocument/2006/relationships/image" Target="../media/image5.svg"/><Relationship Id="rId10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7352F0-B8A1-4C9A-3BA9-5FE52BFD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74" y="-190843"/>
            <a:ext cx="9153274" cy="6017623"/>
          </a:xfrm>
          <a:prstGeom prst="rect">
            <a:avLst/>
          </a:prstGeom>
        </p:spPr>
      </p:pic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2A0692D9-5050-3DFD-DE51-AD5E2B7C6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388" y="557924"/>
            <a:ext cx="9148193" cy="477331"/>
          </a:xfrm>
        </p:spPr>
        <p:txBody>
          <a:bodyPr>
            <a:normAutofit fontScale="90000"/>
          </a:bodyPr>
          <a:lstStyle/>
          <a:p>
            <a:r>
              <a:rPr lang="bg-BG" sz="2000" b="1" cap="all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Желязна завеса до Зелен пояс</a:t>
            </a:r>
            <a:br>
              <a:rPr lang="bg-BG" sz="2000" b="1" cap="all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b="1" cap="all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възстановяване на екологичните мрежи в Югоизточна България</a:t>
            </a:r>
            <a:endParaRPr lang="bg-BG" cap="all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9C48D-908E-C1AA-08BC-D1A26B515E62}"/>
              </a:ext>
            </a:extLst>
          </p:cNvPr>
          <p:cNvSpPr txBox="1"/>
          <p:nvPr/>
        </p:nvSpPr>
        <p:spPr>
          <a:xfrm>
            <a:off x="4115451" y="2205466"/>
            <a:ext cx="157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noProof="0" dirty="0" err="1">
                <a:solidFill>
                  <a:schemeClr val="bg1">
                    <a:lumMod val="65000"/>
                  </a:schemeClr>
                </a:solidFill>
              </a:rPr>
              <a:t>Bulgaria</a:t>
            </a:r>
            <a:endParaRPr lang="bg-BG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Картина 7">
            <a:extLst>
              <a:ext uri="{FF2B5EF4-FFF2-40B4-BE49-F238E27FC236}">
                <a16:creationId xmlns:a16="http://schemas.microsoft.com/office/drawing/2014/main" id="{50CA3B9B-E6B5-D948-0AB3-D471322C9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12" name="Картина 10">
            <a:extLst>
              <a:ext uri="{FF2B5EF4-FFF2-40B4-BE49-F238E27FC236}">
                <a16:creationId xmlns:a16="http://schemas.microsoft.com/office/drawing/2014/main" id="{54CF3151-B5F0-5FC3-9786-E6B85BD457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3" name="Графика 13">
            <a:extLst>
              <a:ext uri="{FF2B5EF4-FFF2-40B4-BE49-F238E27FC236}">
                <a16:creationId xmlns:a16="http://schemas.microsoft.com/office/drawing/2014/main" id="{AD16CA5B-5BFE-4F5E-75C9-3F4865F30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5" name="Картина 2">
            <a:extLst>
              <a:ext uri="{FF2B5EF4-FFF2-40B4-BE49-F238E27FC236}">
                <a16:creationId xmlns:a16="http://schemas.microsoft.com/office/drawing/2014/main" id="{78CFC258-EB63-EEA2-7E6F-5C88CD6467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6D573-C088-D6E8-EE3B-CD634325C2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5E7C5B-5FC8-EC46-23EE-1932ADC0E5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53996-311E-0A18-D27E-A112F4DF3B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9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8A39B27-B443-A1C2-566F-0B7B3F9498D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2E7586F5-B5B7-D9D6-8436-9CC423AB2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232F5104-1D9B-DD54-0B28-CB135DB10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2425419A-B4CD-6EF1-E12C-318B682B3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790A6F52-A9FB-B7B9-7996-4E562D01E8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6EF7C-F496-10D8-4442-B86D9D9EDD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BDE5FD-8852-0864-FEA5-E0CE4683E3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25831-B132-FA77-D17D-E8778F07F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8583-2BBD-F65D-08BE-735483AC8573}"/>
              </a:ext>
            </a:extLst>
          </p:cNvPr>
          <p:cNvSpPr txBox="1"/>
          <p:nvPr/>
        </p:nvSpPr>
        <p:spPr>
          <a:xfrm>
            <a:off x="641687" y="1155607"/>
            <a:ext cx="7886700" cy="169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Разработване на нова схема за компенсиране на щети от вълци.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Въвеждане на мерки за предотвратяване на щети от вълци в най-малко 5 ферми.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Действащ патрулен екип за борба с бракониерството, състоящ се представител на Фондация „По-диви Родопи“  и горска и ловна охрана.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кипът на БДЗП за борба с отровите бе </a:t>
            </a: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допълнен с ново </a:t>
            </a: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куче за работа в района на проекта.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bg-BG" sz="14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F5D39-F32D-9708-A789-58933DA00D46}"/>
              </a:ext>
            </a:extLst>
          </p:cNvPr>
          <p:cNvSpPr txBox="1"/>
          <p:nvPr/>
        </p:nvSpPr>
        <p:spPr>
          <a:xfrm>
            <a:off x="0" y="122847"/>
            <a:ext cx="91440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Подобрено съжителство между човека и дивите животни и</a:t>
            </a:r>
            <a:b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намален брой на отравяния и бракониерство</a:t>
            </a:r>
          </a:p>
        </p:txBody>
      </p:sp>
      <p:pic>
        <p:nvPicPr>
          <p:cNvPr id="7" name="Картина 4">
            <a:extLst>
              <a:ext uri="{FF2B5EF4-FFF2-40B4-BE49-F238E27FC236}">
                <a16:creationId xmlns:a16="http://schemas.microsoft.com/office/drawing/2014/main" id="{6FCF36E8-C7EA-E5BD-3404-553B9106C5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810" y="2875918"/>
            <a:ext cx="2056389" cy="30874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2BD1A4-2FC6-6ED7-5408-F7821A7A5F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21728" y="3261721"/>
            <a:ext cx="3087444" cy="2315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F10CBE-E5F8-8DD3-C3B4-85CFFCC85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480" y="2875918"/>
            <a:ext cx="2315584" cy="30874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0480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8A39B27-B443-A1C2-566F-0B7B3F9498D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2E7586F5-B5B7-D9D6-8436-9CC423AB2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232F5104-1D9B-DD54-0B28-CB135DB10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2425419A-B4CD-6EF1-E12C-318B682B3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790A6F52-A9FB-B7B9-7996-4E562D01E8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6EF7C-F496-10D8-4442-B86D9D9EDD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BDE5FD-8852-0864-FEA5-E0CE4683E3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25831-B132-FA77-D17D-E8778F07F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1EB63-8DFC-B50F-74AB-55D9065B561F}"/>
              </a:ext>
            </a:extLst>
          </p:cNvPr>
          <p:cNvSpPr txBox="1"/>
          <p:nvPr/>
        </p:nvSpPr>
        <p:spPr>
          <a:xfrm>
            <a:off x="574767" y="661851"/>
            <a:ext cx="8050759" cy="1234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Възстановяване на популацията на елена лопатар (</a:t>
            </a:r>
            <a:r>
              <a:rPr lang="bg-BG" sz="1400" i="1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Dama</a:t>
            </a:r>
            <a:r>
              <a:rPr lang="bg-BG" sz="1400" i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400" i="1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dama</a:t>
            </a: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в Сакар. Това е съвместна инициатива на БДЗП и Ловно дружество Харманли с цел подпомагане на </a:t>
            </a:r>
            <a:r>
              <a:rPr lang="bg-BG" sz="1400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реинтродукцията</a:t>
            </a: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лешоядите в района. Партньорите ще пуснат минимум 60 елена лопатар. През ноември 2023 бяха освободени първите 26 елена</a:t>
            </a: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още 20 елена бяха освободени през ноември 2024. </a:t>
            </a:r>
            <a:b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ВИДЕО</a:t>
            </a:r>
            <a:endParaRPr lang="bg-BG" sz="14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F1149-F701-D1E5-BD07-200B81B37C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87" y="2690318"/>
            <a:ext cx="4283703" cy="2409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421D2B-00E1-039B-3D7D-8449918C86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92292" y="2690318"/>
            <a:ext cx="2762053" cy="24147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1005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F116DF-79BD-F01E-2CB7-435F08D69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42" y="3068783"/>
            <a:ext cx="6406911" cy="2883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8A39B27-B443-A1C2-566F-0B7B3F9498D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2E7586F5-B5B7-D9D6-8436-9CC423AB28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232F5104-1D9B-DD54-0B28-CB135DB102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2425419A-B4CD-6EF1-E12C-318B682B3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790A6F52-A9FB-B7B9-7996-4E562D01E8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6EF7C-F496-10D8-4442-B86D9D9EDD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BDE5FD-8852-0864-FEA5-E0CE4683E3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25831-B132-FA77-D17D-E8778F07F0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EC1203-0DED-808E-B87C-3AF1E929AEBD}"/>
              </a:ext>
            </a:extLst>
          </p:cNvPr>
          <p:cNvSpPr txBox="1"/>
          <p:nvPr/>
        </p:nvSpPr>
        <p:spPr>
          <a:xfrm>
            <a:off x="518160" y="529035"/>
            <a:ext cx="3944092" cy="2489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bg-BG" sz="1400" b="1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момента са се включили</a:t>
            </a:r>
            <a:b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5 000 деца</a:t>
            </a:r>
            <a:b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211 учители</a:t>
            </a:r>
            <a:b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143 училища</a:t>
            </a:r>
            <a:b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 общини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Създаден е уеб порта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https://ekopriateli.bg/</a:t>
            </a: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bg-BG" sz="1400" noProof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bg-BG" sz="1400" noProof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bg-BG" sz="14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94413E-A721-2738-D26A-92D110CE8D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036" y="837816"/>
            <a:ext cx="3319798" cy="24898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6F0279-2EC8-B0F9-8AA2-1B2164E77BB6}"/>
              </a:ext>
            </a:extLst>
          </p:cNvPr>
          <p:cNvSpPr txBox="1"/>
          <p:nvPr/>
        </p:nvSpPr>
        <p:spPr>
          <a:xfrm>
            <a:off x="0" y="122847"/>
            <a:ext cx="91440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Образователна програма за деца „Еко-приключенци“ </a:t>
            </a:r>
            <a:b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1800" b="1" kern="0" noProof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1B2525-A397-843C-E948-BD14F87D65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906" y="3650585"/>
            <a:ext cx="1732750" cy="23013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9836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CA9496C-7855-A087-4153-D745730B8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572" y="0"/>
            <a:ext cx="4714875" cy="60154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8A39B27-B443-A1C2-566F-0B7B3F9498D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2E7586F5-B5B7-D9D6-8436-9CC423AB28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232F5104-1D9B-DD54-0B28-CB135DB102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2425419A-B4CD-6EF1-E12C-318B682B3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790A6F52-A9FB-B7B9-7996-4E562D01E8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6EF7C-F496-10D8-4442-B86D9D9EDD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BDE5FD-8852-0864-FEA5-E0CE4683E3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25831-B132-FA77-D17D-E8778F07F0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55C574-E4F8-F5B7-886C-07652C18728D}"/>
              </a:ext>
            </a:extLst>
          </p:cNvPr>
          <p:cNvSpPr txBox="1"/>
          <p:nvPr/>
        </p:nvSpPr>
        <p:spPr>
          <a:xfrm>
            <a:off x="0" y="2098397"/>
            <a:ext cx="4294208" cy="3539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Популяризиране на Сакар </a:t>
            </a: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Западна Странджа </a:t>
            </a: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като зона за екотуризъм.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bg-BG" sz="14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Изграждане на мрежа от бизнеси, които си сътрудничат за изграждането на общ туристически продукт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Разработване на маршрути и информация за основните туристически обекти и места за настаняване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Реклама</a:t>
            </a: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туристическия продукт, основно чрез уеб портала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V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isitSakar.com</a:t>
            </a: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онлайн маркетинг.</a:t>
            </a:r>
            <a:endParaRPr lang="bg-BG" sz="14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bg-BG" sz="14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194915-825D-1C38-2BDB-5792F69CA69B}"/>
              </a:ext>
            </a:extLst>
          </p:cNvPr>
          <p:cNvSpPr txBox="1"/>
          <p:nvPr/>
        </p:nvSpPr>
        <p:spPr>
          <a:xfrm>
            <a:off x="0" y="122847"/>
            <a:ext cx="4407572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Подобрени социално-икономически перспективи, </a:t>
            </a:r>
            <a:b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основани на природното богатство на района / </a:t>
            </a:r>
            <a:r>
              <a:rPr lang="bg-BG" b="1" kern="0" cap="all" noProof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Екотуризъм</a:t>
            </a:r>
          </a:p>
        </p:txBody>
      </p:sp>
    </p:spTree>
    <p:extLst>
      <p:ext uri="{BB962C8B-B14F-4D97-AF65-F5344CB8AC3E}">
        <p14:creationId xmlns:p14="http://schemas.microsoft.com/office/powerpoint/2010/main" val="3043987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0D245-C266-4423-CA4F-30E91731B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3DC8D20-DDC8-02E1-5E61-58657D4CD319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76DCAE4D-A4D2-59DD-25C5-FD303643B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5FF56B53-0E02-66C6-0D6F-5D8D5012B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CFBBE26F-C3B1-205F-78B4-B88D8B9FE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9CBBF57A-0A4B-00A9-49C8-7754F757A9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2B908F-298E-CD31-F7E1-B1A7ECDFBB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10B4AB-0913-5457-BAA9-ED59B0832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476C10-B6EB-3453-DEF5-6A2FBF4E0C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FE057A-1FC8-AA94-7C7A-6B1F01B4A200}"/>
              </a:ext>
            </a:extLst>
          </p:cNvPr>
          <p:cNvSpPr txBox="1"/>
          <p:nvPr/>
        </p:nvSpPr>
        <p:spPr>
          <a:xfrm>
            <a:off x="0" y="122847"/>
            <a:ext cx="944258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Подобрени социално-икономически перспективи, </a:t>
            </a:r>
            <a:b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основани на природното богатство на района / </a:t>
            </a:r>
            <a:r>
              <a:rPr lang="bg-BG" sz="1800" b="1" kern="0" cap="all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партньорства</a:t>
            </a:r>
          </a:p>
        </p:txBody>
      </p:sp>
      <p:pic>
        <p:nvPicPr>
          <p:cNvPr id="10" name="Картина 4">
            <a:extLst>
              <a:ext uri="{FF2B5EF4-FFF2-40B4-BE49-F238E27FC236}">
                <a16:creationId xmlns:a16="http://schemas.microsoft.com/office/drawing/2014/main" id="{FB953A73-B2E5-CF82-965C-7C46D919F1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296" y="991906"/>
            <a:ext cx="3648833" cy="48741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F8B39A-146A-B3B8-75F9-93AB0C2BE8B5}"/>
              </a:ext>
            </a:extLst>
          </p:cNvPr>
          <p:cNvSpPr txBox="1"/>
          <p:nvPr/>
        </p:nvSpPr>
        <p:spPr>
          <a:xfrm>
            <a:off x="621846" y="1122941"/>
            <a:ext cx="4583456" cy="169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Подпомагане на местни предприятия, които използват природните ресурси по устойчив начин.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Създадени са партньорства с местни производители на храни и/или вино за маркетинг, основан на дивата природа.</a:t>
            </a:r>
          </a:p>
          <a:p>
            <a:pPr marL="800100" lvl="1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bg-BG" sz="14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B4DA24-3773-32C9-5C2B-7630035214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522" y="3129941"/>
            <a:ext cx="3648833" cy="27361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8914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8C77-3186-4909-AB7B-D02478D5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E349D044-C879-C239-8A0C-6206BFA1BBB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E3422BE3-0588-80DC-9887-2688865F4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927071D4-6E97-E18E-FA27-B3A519D447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52ED9233-2264-B8D5-53C2-5B1E98F0D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341F839D-E32E-5545-91AE-E751CA3DF0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84AFA4-2535-95CA-FA77-00AB65EC54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8749A-EB14-D5BD-ACA1-DD214796B5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4447F0-EB3C-0A18-CECA-1A41F65D50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44A341-6A2C-4B58-6A84-EA7FC0B577CB}"/>
              </a:ext>
            </a:extLst>
          </p:cNvPr>
          <p:cNvSpPr txBox="1"/>
          <p:nvPr/>
        </p:nvSpPr>
        <p:spPr>
          <a:xfrm>
            <a:off x="0" y="122847"/>
            <a:ext cx="9144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Партньорство на БДЗП </a:t>
            </a:r>
            <a:r>
              <a:rPr lang="bg-BG" b="1" kern="0" noProof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b="1" kern="0" noProof="0" dirty="0" err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Wines</a:t>
            </a: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b="1" kern="0" noProof="0" dirty="0" err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b="1" kern="0" noProof="0" dirty="0" err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Sakar</a:t>
            </a: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kern="0" noProof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bg-BG" sz="1800" b="1" kern="0" noProof="0" dirty="0" err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Birds</a:t>
            </a: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b="1" kern="0" noProof="0" dirty="0" err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b="1" kern="0" noProof="0" dirty="0" err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Sakar</a:t>
            </a:r>
            <a:endParaRPr lang="bg-BG" sz="1800" b="1" kern="0" noProof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98DB6-FD9A-F797-3143-96C1034B25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9419"/>
            <a:ext cx="9144000" cy="53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5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93BB9-7621-E19B-FF17-17745B301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9343C4B7-9CA3-1843-7827-7FD8EDE5F114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C98D2CF8-D635-ECAA-C3E5-7419069B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01D1AED7-C5CB-BFB9-4937-1FC385D0AC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56487B09-C081-67D8-43BA-5CE67CAAF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A42EB01C-D797-449D-4462-73CB70B6EE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1F51DC-9003-C04C-9BA5-FB41491E60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2B1F3F-0B10-3577-CE5B-08DF51C08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CBAD47-E302-CC37-5C59-A9518E4A1F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C1748-2A8B-4F34-F957-BD8474CF4AC6}"/>
              </a:ext>
            </a:extLst>
          </p:cNvPr>
          <p:cNvSpPr txBox="1"/>
          <p:nvPr/>
        </p:nvSpPr>
        <p:spPr>
          <a:xfrm>
            <a:off x="0" y="122847"/>
            <a:ext cx="9144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Фестивал на царския орел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56EAE-7407-25AA-F6D2-B568EC6706D7}"/>
              </a:ext>
            </a:extLst>
          </p:cNvPr>
          <p:cNvSpPr txBox="1"/>
          <p:nvPr/>
        </p:nvSpPr>
        <p:spPr>
          <a:xfrm>
            <a:off x="518159" y="806556"/>
            <a:ext cx="4955687" cy="1004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 на царския орел –</a:t>
            </a: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над </a:t>
            </a: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участници в изложението и над 3 500 посетители</a:t>
            </a: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www.</a:t>
            </a:r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E</a:t>
            </a:r>
            <a:r>
              <a:rPr lang="bg-BG" sz="1400" noProof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agle</a:t>
            </a:r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F</a:t>
            </a: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est.bg</a:t>
            </a:r>
            <a:endParaRPr lang="bg-BG" sz="1400" noProof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624CB0-4FA6-83D9-4E50-579DA4D39D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88" y="3091866"/>
            <a:ext cx="4140164" cy="27601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256DD0-A70D-00D2-B359-AC89C49B11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847" y="635584"/>
            <a:ext cx="3477851" cy="23185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61990-730C-4AAC-9A0A-CCEA83321B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4573" y="3091336"/>
            <a:ext cx="4167125" cy="27601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3819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5234B-7C04-7267-0199-42D13F48B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C3AFE-3734-09D3-350C-5BBF3B9EC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938539"/>
          </a:xfrm>
          <a:prstGeom prst="rect">
            <a:avLst/>
          </a:prstGeom>
        </p:spPr>
      </p:pic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9C24D176-70E0-F68C-E222-0C1D9CBCDE8B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E85C2EC4-5FF1-8539-61AD-DFF73CD94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BC844044-B9D4-F383-784B-9D5239F28D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55128021-463F-9544-E00F-F683BE01A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451B4324-D6B9-56A5-9E2E-8BE18F0AED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0B1A16-4B05-F6FD-8591-C9A49BA7E6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22CF95-9DE1-2E91-1CA8-0A4B7E7DF8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FDA6E7-6922-DE36-690E-A3465B3746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3093D8-245C-9B47-B0F7-6941BCBF8AE2}"/>
              </a:ext>
            </a:extLst>
          </p:cNvPr>
          <p:cNvSpPr txBox="1"/>
          <p:nvPr/>
        </p:nvSpPr>
        <p:spPr>
          <a:xfrm>
            <a:off x="-117658" y="5188320"/>
            <a:ext cx="914400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3200" b="1" kern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Благодаря за вниманието!</a:t>
            </a:r>
          </a:p>
        </p:txBody>
      </p:sp>
    </p:spTree>
    <p:extLst>
      <p:ext uri="{BB962C8B-B14F-4D97-AF65-F5344CB8AC3E}">
        <p14:creationId xmlns:p14="http://schemas.microsoft.com/office/powerpoint/2010/main" val="392986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8A39B27-B443-A1C2-566F-0B7B3F9498D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FE945DA4-8DA7-407F-EB22-83CB1163D0D9}"/>
              </a:ext>
            </a:extLst>
          </p:cNvPr>
          <p:cNvSpPr txBox="1"/>
          <p:nvPr/>
        </p:nvSpPr>
        <p:spPr>
          <a:xfrm>
            <a:off x="1150934" y="3476528"/>
            <a:ext cx="8677676" cy="163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bg-BG" sz="2000" cap="all" noProof="0" dirty="0">
                <a:ea typeface="Calibri" panose="020F0502020204030204" pitchFamily="34" charset="0"/>
                <a:cs typeface="Times New Roman" panose="02020603050405020304" pitchFamily="18" charset="0"/>
              </a:rPr>
              <a:t>Партньори</a:t>
            </a:r>
          </a:p>
          <a:p>
            <a:pPr marL="342900" lvl="0" indent="-342900">
              <a:buFont typeface="+mj-lt"/>
              <a:buAutoNum type="arabicPeriod"/>
            </a:pPr>
            <a:r>
              <a:rPr lang="bg-BG" sz="1800" noProof="0" dirty="0">
                <a:ea typeface="Times New Roman" panose="02020603050405020304" pitchFamily="18" charset="0"/>
                <a:cs typeface="Calibri" panose="020F0502020204030204" pitchFamily="34" charset="0"/>
              </a:rPr>
              <a:t>Българско дружество за защита на птиците (БДЗП)</a:t>
            </a:r>
          </a:p>
          <a:p>
            <a:pPr marL="342900" lvl="0" indent="-342900">
              <a:buFont typeface="+mj-lt"/>
              <a:buAutoNum type="arabicPeriod"/>
            </a:pPr>
            <a:r>
              <a:rPr lang="bg-BG" sz="1800" noProof="0" dirty="0">
                <a:ea typeface="Times New Roman" panose="02020603050405020304" pitchFamily="18" charset="0"/>
                <a:cs typeface="Calibri" panose="020F0502020204030204" pitchFamily="34" charset="0"/>
              </a:rPr>
              <a:t>Югоизточно държавно предприятие (ЮИДП)</a:t>
            </a:r>
            <a:endParaRPr lang="bg-BG" sz="1800" noProof="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bg-BG" sz="1800" noProof="0" dirty="0">
                <a:ea typeface="Times New Roman" panose="02020603050405020304" pitchFamily="18" charset="0"/>
                <a:cs typeface="Calibri" panose="020F0502020204030204" pitchFamily="34" charset="0"/>
              </a:rPr>
              <a:t>Фондация По-диви Родопи (ФПДР)</a:t>
            </a:r>
            <a:endParaRPr lang="bg-BG" sz="1800" noProof="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bg-BG" sz="1800" noProof="0" dirty="0">
                <a:ea typeface="Times New Roman" panose="02020603050405020304" pitchFamily="18" charset="0"/>
                <a:cs typeface="Calibri" panose="020F0502020204030204" pitchFamily="34" charset="0"/>
              </a:rPr>
              <a:t>BirdLife </a:t>
            </a:r>
            <a:r>
              <a:rPr lang="bg-BG" sz="1800" noProof="0" dirty="0" err="1">
                <a:ea typeface="Times New Roman" panose="02020603050405020304" pitchFamily="18" charset="0"/>
                <a:cs typeface="Calibri" panose="020F0502020204030204" pitchFamily="34" charset="0"/>
              </a:rPr>
              <a:t>Europe</a:t>
            </a:r>
            <a:r>
              <a:rPr lang="bg-BG" sz="1800" noProof="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bg-BG" sz="1800" noProof="0" dirty="0" err="1"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bg-BG" sz="1800" noProof="0" dirty="0">
                <a:ea typeface="Times New Roman" panose="02020603050405020304" pitchFamily="18" charset="0"/>
                <a:cs typeface="Calibri" panose="020F0502020204030204" pitchFamily="34" charset="0"/>
              </a:rPr>
              <a:t> Central </a:t>
            </a:r>
            <a:r>
              <a:rPr lang="bg-BG" sz="1800" noProof="0" dirty="0" err="1">
                <a:ea typeface="Times New Roman" panose="02020603050405020304" pitchFamily="18" charset="0"/>
                <a:cs typeface="Calibri" panose="020F0502020204030204" pitchFamily="34" charset="0"/>
              </a:rPr>
              <a:t>Asia</a:t>
            </a:r>
            <a:r>
              <a:rPr lang="bg-BG" sz="1800" noProof="0" dirty="0">
                <a:ea typeface="Times New Roman" panose="02020603050405020304" pitchFamily="18" charset="0"/>
                <a:cs typeface="Calibri" panose="020F0502020204030204" pitchFamily="34" charset="0"/>
              </a:rPr>
              <a:t> (BLECA)</a:t>
            </a:r>
            <a:endParaRPr lang="bg-BG" sz="2000" noProof="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© Д. Градинаров">
            <a:extLst>
              <a:ext uri="{FF2B5EF4-FFF2-40B4-BE49-F238E27FC236}">
                <a16:creationId xmlns:a16="http://schemas.microsoft.com/office/drawing/2014/main" id="{8783D4A3-6572-C45F-C97B-D31F6EBC5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3967" cy="29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A6ECA-D085-AE3F-F223-BFEB478211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967" y="0"/>
            <a:ext cx="4171951" cy="2913745"/>
          </a:xfrm>
          <a:prstGeom prst="rect">
            <a:avLst/>
          </a:prstGeom>
        </p:spPr>
      </p:pic>
      <p:pic>
        <p:nvPicPr>
          <p:cNvPr id="7" name="Картина 7">
            <a:extLst>
              <a:ext uri="{FF2B5EF4-FFF2-40B4-BE49-F238E27FC236}">
                <a16:creationId xmlns:a16="http://schemas.microsoft.com/office/drawing/2014/main" id="{F0DC5F6B-AEE2-F4B1-2ABE-39A98D030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8" name="Картина 10">
            <a:extLst>
              <a:ext uri="{FF2B5EF4-FFF2-40B4-BE49-F238E27FC236}">
                <a16:creationId xmlns:a16="http://schemas.microsoft.com/office/drawing/2014/main" id="{10CD1F27-E878-1B2F-6488-343F0842B9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D48BF47F-43CD-9E9F-7275-2E6DB4BC2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9E490A78-BDF3-2E83-D914-01A6116469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C2FE24-39E5-9456-B898-78414290F8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641EC5-0047-9D7A-8F2C-DB8161244D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15B587-8069-7969-5623-9538A5A95D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04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8A39B27-B443-A1C2-566F-0B7B3F9498D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0B7AD3-0B34-90EA-CDF4-124FFED018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55" y="2487509"/>
            <a:ext cx="3930917" cy="29481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7B7563D2-764A-29C9-3E5F-6F8E405088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C3F3AB29-6281-1F00-A132-A77181080D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D6C276BE-529A-1BF2-C6A7-B6854758C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0E01900F-C2C4-0E60-0718-0A3D8DFBE4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BC2E23-36FF-4F6F-B08B-BC9452C0F0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B8F2E-5FA9-243D-B16C-DD41692194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6FBBE0-BECE-C93E-9573-81B02C31C5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A9D7E-51E4-EFB2-0CD8-64C13C5615F7}"/>
              </a:ext>
            </a:extLst>
          </p:cNvPr>
          <p:cNvSpPr txBox="1"/>
          <p:nvPr/>
        </p:nvSpPr>
        <p:spPr>
          <a:xfrm>
            <a:off x="538655" y="405544"/>
            <a:ext cx="8204751" cy="1780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20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 на проекта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bg-BG" sz="2000" b="1" kern="0" noProof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Проектът има за цел да възстанови местни </a:t>
            </a:r>
            <a:r>
              <a:rPr lang="bg-BG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ксеротермни</a:t>
            </a:r>
            <a:r>
              <a:rPr lang="bg-BG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гори, пасища и крайречни гори, с което да създаде обширна мрежа от жизнени екосистеми, устойчиви на климатичните изменения. </a:t>
            </a: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E459AEA3-B98F-D3CE-1BE3-25E136D384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3760" y="2506082"/>
            <a:ext cx="4473366" cy="29296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9120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EFD67E8-C6FE-3A75-3ACF-21D19B799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11AF2-DD65-1A8E-A029-F661F4F11C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74382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E88F8-A3C5-5A57-696A-295A85B31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0"/>
            <a:ext cx="4822170" cy="685799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D750AD4-091E-A9E8-A2A7-2F5E69A55C4A}"/>
              </a:ext>
            </a:extLst>
          </p:cNvPr>
          <p:cNvSpPr/>
          <p:nvPr/>
        </p:nvSpPr>
        <p:spPr>
          <a:xfrm>
            <a:off x="3838575" y="3352800"/>
            <a:ext cx="1276350" cy="904875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99089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7D062-D41F-3D6D-C6E4-4745AC147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2947CCAC-FC1B-0CED-D103-767905110C2D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4B691C5A-21CA-F006-23D3-7A589D6407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FC9130B2-0F1B-760E-BE21-2801EAA813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77E572B8-5E7C-2DB1-9A0D-3557970C4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4E516F95-DAF6-E3DD-B56B-E9313DAA29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8EC1B1-B229-10B0-58B7-DE4364D8DF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329E92-0D39-B2D4-89A5-EFAB94E460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4384CB-5362-13A8-CF74-65103B6D0F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F0446-789F-1BB8-43DB-F11FA5316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7" t="-361"/>
          <a:stretch/>
        </p:blipFill>
        <p:spPr>
          <a:xfrm rot="5400000">
            <a:off x="-1156583" y="1082141"/>
            <a:ext cx="6941479" cy="462765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273D70-1864-34D6-67FE-8191C280DE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-4992"/>
            <a:ext cx="5645020" cy="69028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23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9">
            <a:extLst>
              <a:ext uri="{FF2B5EF4-FFF2-40B4-BE49-F238E27FC236}">
                <a16:creationId xmlns:a16="http://schemas.microsoft.com/office/drawing/2014/main" id="{33A278CD-248C-5166-F56D-EC5AA7E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4011"/>
            <a:ext cx="9144000" cy="4963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CD092-0FAB-F6BD-FC2E-8226CA3D9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"/>
            <a:ext cx="9144002" cy="3184462"/>
          </a:xfrm>
          <a:prstGeom prst="rect">
            <a:avLst/>
          </a:prstGeom>
        </p:spPr>
      </p:pic>
      <p:pic>
        <p:nvPicPr>
          <p:cNvPr id="4" name="Картина 8">
            <a:extLst>
              <a:ext uri="{FF2B5EF4-FFF2-40B4-BE49-F238E27FC236}">
                <a16:creationId xmlns:a16="http://schemas.microsoft.com/office/drawing/2014/main" id="{BC8E0A33-E6FB-6104-5836-68A20FC646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2" y="0"/>
            <a:ext cx="4500000" cy="31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8A39B27-B443-A1C2-566F-0B7B3F9498D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2E7586F5-B5B7-D9D6-8436-9CC423AB2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232F5104-1D9B-DD54-0B28-CB135DB10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2425419A-B4CD-6EF1-E12C-318B682B3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790A6F52-A9FB-B7B9-7996-4E562D01E8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6EF7C-F496-10D8-4442-B86D9D9EDD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BDE5FD-8852-0864-FEA5-E0CE4683E3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25831-B132-FA77-D17D-E8778F07F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E2839-2459-0EEB-049C-C10A29117646}"/>
              </a:ext>
            </a:extLst>
          </p:cNvPr>
          <p:cNvSpPr txBox="1"/>
          <p:nvPr/>
        </p:nvSpPr>
        <p:spPr>
          <a:xfrm>
            <a:off x="0" y="122847"/>
            <a:ext cx="914400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Възстановени местни дъбови гори, устойчиви на климатичните изменения и осигурено 		дългосрочно устойчиво управление на горите по протежение на Зеления пояс на 			България от Черно море до Родопите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75B27-5D88-69CF-F98C-6E4A850BC6CD}"/>
              </a:ext>
            </a:extLst>
          </p:cNvPr>
          <p:cNvSpPr txBox="1"/>
          <p:nvPr/>
        </p:nvSpPr>
        <p:spPr>
          <a:xfrm>
            <a:off x="132440" y="1099859"/>
            <a:ext cx="8750303" cy="192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latin typeface="Calibri" panose="020F0502020204030204" pitchFamily="34" charset="0"/>
                <a:cs typeface="Times New Roman" panose="02020603050405020304" pitchFamily="18" charset="0"/>
              </a:rPr>
              <a:t>3 000 ха борови култури ще бъдат трансформирани в естествени дъбови гори – 1 642 ха  иглолистни  насаждения вече са разредени с цел да се подпомогне естественото възобновяване на дъбовете.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latin typeface="Calibri" panose="020F0502020204030204" pitchFamily="34" charset="0"/>
                <a:cs typeface="Times New Roman" panose="02020603050405020304" pitchFamily="18" charset="0"/>
              </a:rPr>
              <a:t>180 ха опожарени борови плантации ще бъдат залесени с местни видове дъб – 109,3 ха вече са залесени.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latin typeface="Calibri" panose="020F0502020204030204" pitchFamily="34" charset="0"/>
                <a:cs typeface="Times New Roman" panose="02020603050405020304" pitchFamily="18" charset="0"/>
              </a:rPr>
              <a:t>30 хектара крайречни гори ще бъдат създадени – 15,9 ха вече са залесени с летен дъб и полски ясен. 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latin typeface="Calibri" panose="020F0502020204030204" pitchFamily="34" charset="0"/>
                <a:cs typeface="Times New Roman" panose="02020603050405020304" pitchFamily="18" charset="0"/>
              </a:rPr>
              <a:t>1 500 ха нови защитени територии – до момента има обявена една нова ЗМ Долно Черковище с площ 469.1 ха. Внесено е второ предложение за нова ЗМ с площ 12,51 ха до река Арда в Маджарово. Подготвени са други 11 предложения за нови защитени територии, които са в процес на съгласуване.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4C13E-7741-086F-1AAC-DF80F4B549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71" y="3673598"/>
            <a:ext cx="3285084" cy="2190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FE3C51-F015-4A2F-8A54-0D108E53F1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731" y="3681098"/>
            <a:ext cx="3114860" cy="21511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7007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8A39B27-B443-A1C2-566F-0B7B3F9498D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2E7586F5-B5B7-D9D6-8436-9CC423AB2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232F5104-1D9B-DD54-0B28-CB135DB10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2425419A-B4CD-6EF1-E12C-318B682B3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790A6F52-A9FB-B7B9-7996-4E562D01E8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6EF7C-F496-10D8-4442-B86D9D9EDD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BDE5FD-8852-0864-FEA5-E0CE4683E3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25831-B132-FA77-D17D-E8778F07F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2CBB8-D3AE-63BF-6DAB-555827988B42}"/>
              </a:ext>
            </a:extLst>
          </p:cNvPr>
          <p:cNvSpPr txBox="1"/>
          <p:nvPr/>
        </p:nvSpPr>
        <p:spPr>
          <a:xfrm>
            <a:off x="193246" y="1100550"/>
            <a:ext cx="8494499" cy="16957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1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  <a:defRPr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2pPr>
          </a:lstStyle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bg-BG" noProof="0" dirty="0"/>
              <a:t>10 малки водоеми/водоизточници ще бъдат създадени на ключови места – изградени са 15.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bg-BG" noProof="0" dirty="0"/>
              <a:t>20 ивици/групи от дървета ще бъдат създадени като местообитание на застрашените грабливи птици – първите 10 групи вече са създадени.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bg-BG" noProof="0" dirty="0"/>
              <a:t>20 ха разорани пасища ще бъдат закупени, възстановени и защитени -  94,95 ха вече са закупени и възстановени.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bg-BG" noProof="0" dirty="0"/>
              <a:t>Нова агроекологична схема за възстановяване на унищожени пасища е в процес на разработване и предстои тестване и внасяне за одобрение от МЗХ/ДФЗ.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FC17-3BF3-243F-5ED5-B4B1B6C35A52}"/>
              </a:ext>
            </a:extLst>
          </p:cNvPr>
          <p:cNvSpPr txBox="1"/>
          <p:nvPr/>
        </p:nvSpPr>
        <p:spPr>
          <a:xfrm>
            <a:off x="0" y="122847"/>
            <a:ext cx="91440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Подобрена свързаност чрез мрежа от естествени и полуестествени местообитания, за да се 		гарантира свободното движение в ландшафтен мащаб на ключови местни видове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425DFF-1351-5B36-502E-981D68EAF6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6706" y="2872926"/>
            <a:ext cx="5565081" cy="28709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929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8A39B27-B443-A1C2-566F-0B7B3F9498D0}"/>
              </a:ext>
            </a:extLst>
          </p:cNvPr>
          <p:cNvSpPr txBox="1">
            <a:spLocks/>
          </p:cNvSpPr>
          <p:nvPr/>
        </p:nvSpPr>
        <p:spPr>
          <a:xfrm>
            <a:off x="296955" y="61115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18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noProof="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2E7586F5-B5B7-D9D6-8436-9CC423AB2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20" b="-9997"/>
          <a:stretch/>
        </p:blipFill>
        <p:spPr>
          <a:xfrm>
            <a:off x="1281522" y="6077076"/>
            <a:ext cx="790369" cy="718611"/>
          </a:xfrm>
          <a:prstGeom prst="rect">
            <a:avLst/>
          </a:prstGeom>
        </p:spPr>
      </p:pic>
      <p:pic>
        <p:nvPicPr>
          <p:cNvPr id="9" name="Картина 10">
            <a:extLst>
              <a:ext uri="{FF2B5EF4-FFF2-40B4-BE49-F238E27FC236}">
                <a16:creationId xmlns:a16="http://schemas.microsoft.com/office/drawing/2014/main" id="{232F5104-1D9B-DD54-0B28-CB135DB10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1" y="6115012"/>
            <a:ext cx="1203164" cy="654353"/>
          </a:xfrm>
          <a:prstGeom prst="rect">
            <a:avLst/>
          </a:prstGeom>
        </p:spPr>
      </p:pic>
      <p:pic>
        <p:nvPicPr>
          <p:cNvPr id="11" name="Графика 13">
            <a:extLst>
              <a:ext uri="{FF2B5EF4-FFF2-40B4-BE49-F238E27FC236}">
                <a16:creationId xmlns:a16="http://schemas.microsoft.com/office/drawing/2014/main" id="{2425419A-B4CD-6EF1-E12C-318B682B3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757" y="6136719"/>
            <a:ext cx="984249" cy="455083"/>
          </a:xfrm>
          <a:prstGeom prst="rect">
            <a:avLst/>
          </a:prstGeom>
        </p:spPr>
      </p:pic>
      <p:pic>
        <p:nvPicPr>
          <p:cNvPr id="12" name="Картина 2">
            <a:extLst>
              <a:ext uri="{FF2B5EF4-FFF2-40B4-BE49-F238E27FC236}">
                <a16:creationId xmlns:a16="http://schemas.microsoft.com/office/drawing/2014/main" id="{790A6F52-A9FB-B7B9-7996-4E562D01E8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95" y="6077076"/>
            <a:ext cx="748377" cy="699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6EF7C-F496-10D8-4442-B86D9D9EDD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60" y="6170070"/>
            <a:ext cx="1705072" cy="446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BDE5FD-8852-0864-FEA5-E0CE4683E3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46" y="6000157"/>
            <a:ext cx="1820552" cy="72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25831-B132-FA77-D17D-E8778F07F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" y="6077076"/>
            <a:ext cx="1018494" cy="661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6C43D-D7FE-4515-9FB2-30C48604BCB9}"/>
              </a:ext>
            </a:extLst>
          </p:cNvPr>
          <p:cNvSpPr txBox="1"/>
          <p:nvPr/>
        </p:nvSpPr>
        <p:spPr>
          <a:xfrm>
            <a:off x="628650" y="934257"/>
            <a:ext cx="7975419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32,8 ха </a:t>
            </a: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пасища </a:t>
            </a: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колонии на европейски лалугер </a:t>
            </a:r>
            <a:r>
              <a:rPr lang="bg-BG" sz="14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бяха</a:t>
            </a: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закупени и защитени от разораване.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инд. египетски лешояда ще бъдат освободени в дивата природа като част от програмата за </a:t>
            </a:r>
            <a:r>
              <a:rPr lang="bg-BG" sz="1400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реинтродукция</a:t>
            </a:r>
            <a:r>
              <a:rPr lang="bg-BG" sz="14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през 2023, 2024 и 2025 са освободени общо 14 птици.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8C0290-AEF9-4E11-9C75-AB7BD23CCE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18" y="1884664"/>
            <a:ext cx="5703177" cy="3153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918923-CCFF-FD14-BCCE-57A897F7F7FC}"/>
              </a:ext>
            </a:extLst>
          </p:cNvPr>
          <p:cNvSpPr txBox="1"/>
          <p:nvPr/>
        </p:nvSpPr>
        <p:spPr>
          <a:xfrm>
            <a:off x="0" y="122847"/>
            <a:ext cx="9144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bg-BG" sz="1800" b="1" kern="0" noProof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Възстановяване на ключови видове</a:t>
            </a:r>
          </a:p>
        </p:txBody>
      </p:sp>
      <p:pic>
        <p:nvPicPr>
          <p:cNvPr id="7" name="Картина 2">
            <a:extLst>
              <a:ext uri="{FF2B5EF4-FFF2-40B4-BE49-F238E27FC236}">
                <a16:creationId xmlns:a16="http://schemas.microsoft.com/office/drawing/2014/main" id="{26027209-C943-EA7B-B32D-04B436D3185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4473" y="3417962"/>
            <a:ext cx="3758288" cy="25057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81350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Тема н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н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3003</TotalTime>
  <Words>748</Words>
  <Application>Microsoft Office PowerPoint</Application>
  <PresentationFormat>On-screen Show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на Office</vt:lpstr>
      <vt:lpstr>От Желязна завеса до Зелен пояс възстановяване на екологичните мрежи в Югоизточна България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Lenovo</dc:creator>
  <cp:lastModifiedBy>Svetoslav Spasov</cp:lastModifiedBy>
  <cp:revision>226</cp:revision>
  <dcterms:created xsi:type="dcterms:W3CDTF">2022-05-28T07:49:33Z</dcterms:created>
  <dcterms:modified xsi:type="dcterms:W3CDTF">2025-12-11T07:57:09Z</dcterms:modified>
</cp:coreProperties>
</file>