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Phenomena" panose="020B0604020202020204" charset="-78"/>
      <p:regular r:id="rId15"/>
    </p:embeddedFont>
    <p:embeddedFont>
      <p:font typeface="Phenomena Bold" panose="020B0604020202020204" charset="-78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svg"/><Relationship Id="rId7" Type="http://schemas.openxmlformats.org/officeDocument/2006/relationships/image" Target="../media/image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1.jpe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svg"/><Relationship Id="rId7" Type="http://schemas.openxmlformats.org/officeDocument/2006/relationships/image" Target="../media/image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svg"/><Relationship Id="rId7" Type="http://schemas.openxmlformats.org/officeDocument/2006/relationships/image" Target="../media/image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77544">
            <a:off x="10031071" y="4607033"/>
            <a:ext cx="2134553" cy="4114800"/>
          </a:xfrm>
          <a:custGeom>
            <a:avLst/>
            <a:gdLst/>
            <a:ahLst/>
            <a:cxnLst/>
            <a:rect l="l" t="t" r="r" b="b"/>
            <a:pathLst>
              <a:path w="2134553" h="4114800">
                <a:moveTo>
                  <a:pt x="0" y="0"/>
                </a:moveTo>
                <a:lnTo>
                  <a:pt x="2134552" y="0"/>
                </a:lnTo>
                <a:lnTo>
                  <a:pt x="21345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637549">
            <a:off x="-1290934" y="-521199"/>
            <a:ext cx="2134552" cy="4114800"/>
          </a:xfrm>
          <a:custGeom>
            <a:avLst/>
            <a:gdLst/>
            <a:ahLst/>
            <a:cxnLst/>
            <a:rect l="l" t="t" r="r" b="b"/>
            <a:pathLst>
              <a:path w="2134552" h="4114800">
                <a:moveTo>
                  <a:pt x="0" y="0"/>
                </a:moveTo>
                <a:lnTo>
                  <a:pt x="2134552" y="0"/>
                </a:lnTo>
                <a:lnTo>
                  <a:pt x="21345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1513027" y="-309966"/>
            <a:ext cx="6996378" cy="10906932"/>
            <a:chOff x="0" y="0"/>
            <a:chExt cx="9328504" cy="14542576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32640" r="32640"/>
            <a:stretch>
              <a:fillRect/>
            </a:stretch>
          </p:blipFill>
          <p:spPr>
            <a:xfrm>
              <a:off x="0" y="0"/>
              <a:ext cx="9328504" cy="14542576"/>
            </a:xfrm>
            <a:prstGeom prst="rect">
              <a:avLst/>
            </a:prstGeom>
          </p:spPr>
        </p:pic>
      </p:grpSp>
      <p:sp>
        <p:nvSpPr>
          <p:cNvPr id="6" name="AutoShape 6"/>
          <p:cNvSpPr/>
          <p:nvPr/>
        </p:nvSpPr>
        <p:spPr>
          <a:xfrm>
            <a:off x="1861693" y="7370390"/>
            <a:ext cx="2862579" cy="0"/>
          </a:xfrm>
          <a:prstGeom prst="line">
            <a:avLst/>
          </a:prstGeom>
          <a:ln w="47625" cap="flat">
            <a:solidFill>
              <a:srgbClr val="93B43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9453441" y="-3789618"/>
            <a:ext cx="6394201" cy="5673400"/>
          </a:xfrm>
          <a:custGeom>
            <a:avLst/>
            <a:gdLst/>
            <a:ahLst/>
            <a:cxnLst/>
            <a:rect l="l" t="t" r="r" b="b"/>
            <a:pathLst>
              <a:path w="6394201" h="5673400">
                <a:moveTo>
                  <a:pt x="0" y="0"/>
                </a:moveTo>
                <a:lnTo>
                  <a:pt x="6394201" y="0"/>
                </a:lnTo>
                <a:lnTo>
                  <a:pt x="6394201" y="5673400"/>
                </a:lnTo>
                <a:lnTo>
                  <a:pt x="0" y="5673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4532508" y="9258300"/>
            <a:ext cx="6394201" cy="5673400"/>
          </a:xfrm>
          <a:custGeom>
            <a:avLst/>
            <a:gdLst/>
            <a:ahLst/>
            <a:cxnLst/>
            <a:rect l="l" t="t" r="r" b="b"/>
            <a:pathLst>
              <a:path w="6394201" h="5673400">
                <a:moveTo>
                  <a:pt x="0" y="0"/>
                </a:moveTo>
                <a:lnTo>
                  <a:pt x="6394201" y="0"/>
                </a:lnTo>
                <a:lnTo>
                  <a:pt x="6394201" y="5673400"/>
                </a:lnTo>
                <a:lnTo>
                  <a:pt x="0" y="5673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948469" y="-952918"/>
            <a:ext cx="2264658" cy="2141131"/>
          </a:xfrm>
          <a:custGeom>
            <a:avLst/>
            <a:gdLst/>
            <a:ahLst/>
            <a:cxnLst/>
            <a:rect l="l" t="t" r="r" b="b"/>
            <a:pathLst>
              <a:path w="2264658" h="2141131">
                <a:moveTo>
                  <a:pt x="0" y="0"/>
                </a:moveTo>
                <a:lnTo>
                  <a:pt x="2264658" y="0"/>
                </a:lnTo>
                <a:lnTo>
                  <a:pt x="2264658" y="2141131"/>
                </a:lnTo>
                <a:lnTo>
                  <a:pt x="0" y="21411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736180" y="9526401"/>
            <a:ext cx="2264658" cy="2141131"/>
          </a:xfrm>
          <a:custGeom>
            <a:avLst/>
            <a:gdLst/>
            <a:ahLst/>
            <a:cxnLst/>
            <a:rect l="l" t="t" r="r" b="b"/>
            <a:pathLst>
              <a:path w="2264658" h="2141131">
                <a:moveTo>
                  <a:pt x="0" y="0"/>
                </a:moveTo>
                <a:lnTo>
                  <a:pt x="2264658" y="0"/>
                </a:lnTo>
                <a:lnTo>
                  <a:pt x="2264658" y="2141131"/>
                </a:lnTo>
                <a:lnTo>
                  <a:pt x="0" y="21411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847642" y="8620385"/>
            <a:ext cx="2061098" cy="1275831"/>
          </a:xfrm>
          <a:custGeom>
            <a:avLst/>
            <a:gdLst/>
            <a:ahLst/>
            <a:cxnLst/>
            <a:rect l="l" t="t" r="r" b="b"/>
            <a:pathLst>
              <a:path w="2061098" h="1275831">
                <a:moveTo>
                  <a:pt x="0" y="0"/>
                </a:moveTo>
                <a:lnTo>
                  <a:pt x="2061098" y="0"/>
                </a:lnTo>
                <a:lnTo>
                  <a:pt x="2061098" y="1275830"/>
                </a:lnTo>
                <a:lnTo>
                  <a:pt x="0" y="127583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663694" y="3498962"/>
            <a:ext cx="9037358" cy="2680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39"/>
              </a:lnSpc>
              <a:spcBef>
                <a:spcPct val="0"/>
              </a:spcBef>
            </a:pPr>
            <a:r>
              <a:rPr lang="en-US" sz="5100" b="1">
                <a:solidFill>
                  <a:srgbClr val="393939"/>
                </a:solidFill>
                <a:latin typeface="Phenomena Bold"/>
                <a:ea typeface="Phenomena Bold"/>
                <a:cs typeface="Phenomena Bold"/>
                <a:sym typeface="Phenomena Bold"/>
              </a:rPr>
              <a:t>ИЗГРАЖДАНЕ НА ПРИРОДОСЪОБРАЗНА ИКОНОМИКА ЧРЕЗ ПАРТНЬОРСТВА С БИЗНЕСА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861693" y="7813526"/>
            <a:ext cx="8641360" cy="590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32"/>
              </a:lnSpc>
              <a:spcBef>
                <a:spcPct val="0"/>
              </a:spcBef>
            </a:pPr>
            <a:r>
              <a:rPr lang="en-US" sz="3380">
                <a:solidFill>
                  <a:srgbClr val="383837"/>
                </a:solidFill>
                <a:latin typeface="Phenomena"/>
                <a:ea typeface="Phenomena"/>
                <a:cs typeface="Phenomena"/>
                <a:sym typeface="Phenomena"/>
              </a:rPr>
              <a:t>Обобщение фев - дек 2025 г.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32138" y="2533048"/>
            <a:ext cx="12262153" cy="1892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47"/>
              </a:lnSpc>
            </a:pPr>
            <a:r>
              <a:rPr lang="en-US" sz="5100" b="1">
                <a:solidFill>
                  <a:srgbClr val="393939"/>
                </a:solidFill>
                <a:latin typeface="Phenomena Bold"/>
                <a:ea typeface="Phenomena Bold"/>
                <a:cs typeface="Phenomena Bold"/>
                <a:sym typeface="Phenomena Bold"/>
              </a:rPr>
              <a:t>ЗАПЛАХИ ПРЕД МЕСТНАТА ИКОНОМИКА В САКАР</a:t>
            </a:r>
          </a:p>
          <a:p>
            <a:pPr algn="just">
              <a:lnSpc>
                <a:spcPts val="4947"/>
              </a:lnSpc>
            </a:pPr>
            <a:endParaRPr lang="en-US" sz="5100" b="1">
              <a:solidFill>
                <a:srgbClr val="393939"/>
              </a:solidFill>
              <a:latin typeface="Phenomena Bold"/>
              <a:ea typeface="Phenomena Bold"/>
              <a:cs typeface="Phenomena Bold"/>
              <a:sym typeface="Phenomena Bold"/>
            </a:endParaRPr>
          </a:p>
          <a:p>
            <a:pPr algn="just">
              <a:lnSpc>
                <a:spcPts val="4947"/>
              </a:lnSpc>
            </a:pPr>
            <a:endParaRPr lang="en-US" sz="5100" b="1">
              <a:solidFill>
                <a:srgbClr val="393939"/>
              </a:solidFill>
              <a:latin typeface="Phenomena Bold"/>
              <a:ea typeface="Phenomena Bold"/>
              <a:cs typeface="Phenomena Bold"/>
              <a:sym typeface="Phenomena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292002" y="3690681"/>
            <a:ext cx="16310198" cy="4674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29747" lvl="1" indent="-364874" algn="l">
              <a:lnSpc>
                <a:spcPts val="5306"/>
              </a:lnSpc>
              <a:buAutoNum type="arabicPeriod"/>
            </a:pP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Климатични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и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природни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рискове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–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суша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,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пожари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,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загуба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на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обработваема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земя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.</a:t>
            </a:r>
          </a:p>
          <a:p>
            <a:pPr marL="729747" lvl="1" indent="-364874" algn="l">
              <a:lnSpc>
                <a:spcPts val="5306"/>
              </a:lnSpc>
              <a:buAutoNum type="arabicPeriod"/>
            </a:pPr>
            <a:r>
              <a:rPr lang="bg-BG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Социално-демографски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проблеми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–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обезлюдяване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и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липса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на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работна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сила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.</a:t>
            </a:r>
            <a:endParaRPr lang="bg-BG" sz="3380" dirty="0">
              <a:solidFill>
                <a:srgbClr val="393939"/>
              </a:solidFill>
              <a:latin typeface="Phenomena"/>
              <a:ea typeface="Phenomena"/>
              <a:cs typeface="Phenomena"/>
              <a:sym typeface="Phenomena"/>
            </a:endParaRPr>
          </a:p>
          <a:p>
            <a:pPr marL="729747" lvl="1" indent="-364874">
              <a:lnSpc>
                <a:spcPts val="5306"/>
              </a:lnSpc>
              <a:buFontTx/>
              <a:buAutoNum type="arabicPeriod"/>
            </a:pP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Икономически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рискове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–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конкуренция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,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ниски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цени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,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високи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разходи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.</a:t>
            </a:r>
          </a:p>
          <a:p>
            <a:pPr marL="729747" lvl="1" indent="-364874" algn="l">
              <a:lnSpc>
                <a:spcPts val="5306"/>
              </a:lnSpc>
              <a:buAutoNum type="arabicPeriod"/>
            </a:pP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Организационни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пречки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–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трудности</a:t>
            </a:r>
            <a:r>
              <a:rPr lang="en-US" sz="3380" u="none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u="none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при</a:t>
            </a:r>
            <a:r>
              <a:rPr lang="en-US" sz="3380" u="none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u="none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обединение</a:t>
            </a:r>
            <a:r>
              <a:rPr lang="en-US" sz="3380" u="none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, </a:t>
            </a:r>
            <a:r>
              <a:rPr lang="en-US" sz="3380" u="none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липса</a:t>
            </a:r>
            <a:r>
              <a:rPr lang="en-US" sz="3380" u="none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u="none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на</a:t>
            </a:r>
            <a:r>
              <a:rPr lang="en-US" sz="3380" u="none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u="none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маркетинг</a:t>
            </a:r>
            <a:r>
              <a:rPr lang="en-US" sz="3380" u="none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u="none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умения</a:t>
            </a:r>
            <a:r>
              <a:rPr lang="en-US" sz="3380" u="none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.</a:t>
            </a:r>
          </a:p>
          <a:p>
            <a:pPr marL="729747" lvl="1" indent="-364874" algn="l">
              <a:lnSpc>
                <a:spcPts val="5306"/>
              </a:lnSpc>
              <a:buAutoNum type="arabicPeriod"/>
            </a:pPr>
            <a:r>
              <a:rPr lang="en-US" sz="3380" u="none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bg-BG" sz="3380" u="none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Агрикултурни</a:t>
            </a:r>
            <a:r>
              <a:rPr lang="en-US" sz="3380" u="none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u="none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заплахи</a:t>
            </a:r>
            <a:r>
              <a:rPr lang="en-US" sz="3380" u="none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– </a:t>
            </a:r>
            <a:r>
              <a:rPr lang="en-US" sz="3380" u="none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деградация</a:t>
            </a:r>
            <a:r>
              <a:rPr lang="en-US" sz="3380" u="none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u="none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на</a:t>
            </a:r>
            <a:r>
              <a:rPr lang="en-US" sz="3380" u="none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bg-BG" sz="3380" u="none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почвата</a:t>
            </a:r>
            <a:r>
              <a:rPr lang="en-US" sz="3380" u="none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и </a:t>
            </a:r>
            <a:r>
              <a:rPr lang="en-US" sz="3380" u="none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застрашено</a:t>
            </a:r>
            <a:r>
              <a:rPr lang="en-US" sz="3380" u="none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u="none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биоразнообразие</a:t>
            </a:r>
            <a:r>
              <a:rPr lang="en-US" sz="3380" u="none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.</a:t>
            </a:r>
          </a:p>
          <a:p>
            <a:pPr marL="729747" lvl="1" indent="-364874" algn="l">
              <a:lnSpc>
                <a:spcPts val="5306"/>
              </a:lnSpc>
              <a:buAutoNum type="arabicPeriod"/>
            </a:pPr>
            <a:r>
              <a:rPr lang="en-US" sz="3380" u="none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u="none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Туристически</a:t>
            </a:r>
            <a:r>
              <a:rPr lang="en-US" sz="3380" u="none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u="none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ограничения</a:t>
            </a:r>
            <a:r>
              <a:rPr lang="en-US" sz="3380" u="none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– </a:t>
            </a:r>
            <a:r>
              <a:rPr lang="en-US" sz="3380" u="none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нисък</a:t>
            </a:r>
            <a:r>
              <a:rPr lang="en-US" sz="3380" u="none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u="none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капацитет</a:t>
            </a:r>
            <a:r>
              <a:rPr lang="en-US" sz="3380" u="none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u="none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за</a:t>
            </a:r>
            <a:r>
              <a:rPr lang="en-US" sz="3380" u="none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u="none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приемане</a:t>
            </a:r>
            <a:r>
              <a:rPr lang="bg-BG" sz="3380" u="none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на посетители</a:t>
            </a:r>
            <a:r>
              <a:rPr lang="en-US" sz="3380" u="none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и </a:t>
            </a:r>
            <a:r>
              <a:rPr lang="en-US" sz="3380" u="none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промотиране</a:t>
            </a:r>
            <a:r>
              <a:rPr lang="en-US" sz="3380" u="none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u="none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на</a:t>
            </a:r>
            <a:r>
              <a:rPr lang="bg-BG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услугите</a:t>
            </a:r>
            <a:r>
              <a:rPr lang="en-US" sz="3380" u="none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.</a:t>
            </a:r>
          </a:p>
          <a:p>
            <a:pPr marL="729747" lvl="1" indent="-364874" algn="l">
              <a:lnSpc>
                <a:spcPts val="5306"/>
              </a:lnSpc>
              <a:buAutoNum type="arabicPeriod"/>
            </a:pPr>
            <a:r>
              <a:rPr lang="en-US" sz="3380" u="none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u="none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Регулаторни</a:t>
            </a:r>
            <a:r>
              <a:rPr lang="en-US" sz="3380" u="none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u="none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пречки</a:t>
            </a:r>
            <a:r>
              <a:rPr lang="en-US" sz="3380" u="none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– </a:t>
            </a:r>
            <a:r>
              <a:rPr lang="en-US" sz="3380" u="none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субсидийни</a:t>
            </a:r>
            <a:r>
              <a:rPr lang="en-US" sz="3380" u="none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u="none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изисквания</a:t>
            </a:r>
            <a:r>
              <a:rPr lang="en-US" sz="3380" u="none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, </a:t>
            </a:r>
            <a:r>
              <a:rPr lang="en-US" sz="3380" u="none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които</a:t>
            </a:r>
            <a:r>
              <a:rPr lang="en-US" sz="3380" u="none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u="none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създават</a:t>
            </a:r>
            <a:r>
              <a:rPr lang="en-US" sz="3380" u="none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u="none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непредвидени</a:t>
            </a:r>
            <a:r>
              <a:rPr lang="en-US" sz="3380" u="none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u="none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рискове</a:t>
            </a:r>
            <a:r>
              <a:rPr lang="en-US" sz="3380" u="none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.</a:t>
            </a:r>
          </a:p>
        </p:txBody>
      </p:sp>
      <p:sp>
        <p:nvSpPr>
          <p:cNvPr id="4" name="Freeform 4"/>
          <p:cNvSpPr/>
          <p:nvPr/>
        </p:nvSpPr>
        <p:spPr>
          <a:xfrm>
            <a:off x="11411965" y="8344543"/>
            <a:ext cx="6394201" cy="5673400"/>
          </a:xfrm>
          <a:custGeom>
            <a:avLst/>
            <a:gdLst/>
            <a:ahLst/>
            <a:cxnLst/>
            <a:rect l="l" t="t" r="r" b="b"/>
            <a:pathLst>
              <a:path w="6394201" h="5673400">
                <a:moveTo>
                  <a:pt x="0" y="0"/>
                </a:moveTo>
                <a:lnTo>
                  <a:pt x="6394202" y="0"/>
                </a:lnTo>
                <a:lnTo>
                  <a:pt x="6394202" y="5673400"/>
                </a:lnTo>
                <a:lnTo>
                  <a:pt x="0" y="5673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449852" y="-3254652"/>
            <a:ext cx="6394201" cy="5673400"/>
          </a:xfrm>
          <a:custGeom>
            <a:avLst/>
            <a:gdLst/>
            <a:ahLst/>
            <a:cxnLst/>
            <a:rect l="l" t="t" r="r" b="b"/>
            <a:pathLst>
              <a:path w="6394201" h="5673400">
                <a:moveTo>
                  <a:pt x="0" y="0"/>
                </a:moveTo>
                <a:lnTo>
                  <a:pt x="6394201" y="0"/>
                </a:lnTo>
                <a:lnTo>
                  <a:pt x="6394201" y="5673400"/>
                </a:lnTo>
                <a:lnTo>
                  <a:pt x="0" y="5673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879342" y="-596518"/>
            <a:ext cx="2264658" cy="2141131"/>
          </a:xfrm>
          <a:custGeom>
            <a:avLst/>
            <a:gdLst/>
            <a:ahLst/>
            <a:cxnLst/>
            <a:rect l="l" t="t" r="r" b="b"/>
            <a:pathLst>
              <a:path w="2264658" h="2141131">
                <a:moveTo>
                  <a:pt x="0" y="0"/>
                </a:moveTo>
                <a:lnTo>
                  <a:pt x="2264658" y="0"/>
                </a:lnTo>
                <a:lnTo>
                  <a:pt x="2264658" y="2141131"/>
                </a:lnTo>
                <a:lnTo>
                  <a:pt x="0" y="21411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517409" y="9040112"/>
            <a:ext cx="2264658" cy="2141131"/>
          </a:xfrm>
          <a:custGeom>
            <a:avLst/>
            <a:gdLst/>
            <a:ahLst/>
            <a:cxnLst/>
            <a:rect l="l" t="t" r="r" b="b"/>
            <a:pathLst>
              <a:path w="2264658" h="2141131">
                <a:moveTo>
                  <a:pt x="0" y="0"/>
                </a:moveTo>
                <a:lnTo>
                  <a:pt x="2264658" y="0"/>
                </a:lnTo>
                <a:lnTo>
                  <a:pt x="2264658" y="2141131"/>
                </a:lnTo>
                <a:lnTo>
                  <a:pt x="0" y="21411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124737" flipH="1">
            <a:off x="17054805" y="427897"/>
            <a:ext cx="2134553" cy="4114800"/>
          </a:xfrm>
          <a:custGeom>
            <a:avLst/>
            <a:gdLst/>
            <a:ahLst/>
            <a:cxnLst/>
            <a:rect l="l" t="t" r="r" b="b"/>
            <a:pathLst>
              <a:path w="2134553" h="4114800">
                <a:moveTo>
                  <a:pt x="2134553" y="0"/>
                </a:moveTo>
                <a:lnTo>
                  <a:pt x="0" y="0"/>
                </a:lnTo>
                <a:lnTo>
                  <a:pt x="0" y="4114800"/>
                </a:lnTo>
                <a:lnTo>
                  <a:pt x="2134553" y="4114800"/>
                </a:lnTo>
                <a:lnTo>
                  <a:pt x="213455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124737" flipH="1">
            <a:off x="2784345" y="8748254"/>
            <a:ext cx="2134552" cy="4114800"/>
          </a:xfrm>
          <a:custGeom>
            <a:avLst/>
            <a:gdLst/>
            <a:ahLst/>
            <a:cxnLst/>
            <a:rect l="l" t="t" r="r" b="b"/>
            <a:pathLst>
              <a:path w="2134552" h="4114800">
                <a:moveTo>
                  <a:pt x="2134552" y="0"/>
                </a:moveTo>
                <a:lnTo>
                  <a:pt x="0" y="0"/>
                </a:lnTo>
                <a:lnTo>
                  <a:pt x="0" y="4114800"/>
                </a:lnTo>
                <a:lnTo>
                  <a:pt x="2134552" y="4114800"/>
                </a:lnTo>
                <a:lnTo>
                  <a:pt x="213455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169795" y="8701717"/>
            <a:ext cx="1798314" cy="1113166"/>
          </a:xfrm>
          <a:custGeom>
            <a:avLst/>
            <a:gdLst/>
            <a:ahLst/>
            <a:cxnLst/>
            <a:rect l="l" t="t" r="r" b="b"/>
            <a:pathLst>
              <a:path w="1798314" h="1113166">
                <a:moveTo>
                  <a:pt x="0" y="0"/>
                </a:moveTo>
                <a:lnTo>
                  <a:pt x="1798314" y="0"/>
                </a:lnTo>
                <a:lnTo>
                  <a:pt x="1798314" y="1113166"/>
                </a:lnTo>
                <a:lnTo>
                  <a:pt x="0" y="11131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6465007" cy="8229600"/>
            <a:chOff x="0" y="0"/>
            <a:chExt cx="8620010" cy="109728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9433" r="19433"/>
            <a:stretch>
              <a:fillRect/>
            </a:stretch>
          </p:blipFill>
          <p:spPr>
            <a:xfrm>
              <a:off x="0" y="0"/>
              <a:ext cx="8620010" cy="109728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15364964" y="-2781434"/>
            <a:ext cx="6394201" cy="5673400"/>
          </a:xfrm>
          <a:custGeom>
            <a:avLst/>
            <a:gdLst/>
            <a:ahLst/>
            <a:cxnLst/>
            <a:rect l="l" t="t" r="r" b="b"/>
            <a:pathLst>
              <a:path w="6394201" h="5673400">
                <a:moveTo>
                  <a:pt x="0" y="0"/>
                </a:moveTo>
                <a:lnTo>
                  <a:pt x="6394201" y="0"/>
                </a:lnTo>
                <a:lnTo>
                  <a:pt x="6394201" y="5673400"/>
                </a:lnTo>
                <a:lnTo>
                  <a:pt x="0" y="5673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908225" y="8435250"/>
            <a:ext cx="6394201" cy="5673400"/>
          </a:xfrm>
          <a:custGeom>
            <a:avLst/>
            <a:gdLst/>
            <a:ahLst/>
            <a:cxnLst/>
            <a:rect l="l" t="t" r="r" b="b"/>
            <a:pathLst>
              <a:path w="6394201" h="5673400">
                <a:moveTo>
                  <a:pt x="0" y="0"/>
                </a:moveTo>
                <a:lnTo>
                  <a:pt x="6394201" y="0"/>
                </a:lnTo>
                <a:lnTo>
                  <a:pt x="6394201" y="5673400"/>
                </a:lnTo>
                <a:lnTo>
                  <a:pt x="0" y="5673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265531" y="-760497"/>
            <a:ext cx="2264658" cy="2141131"/>
          </a:xfrm>
          <a:custGeom>
            <a:avLst/>
            <a:gdLst/>
            <a:ahLst/>
            <a:cxnLst/>
            <a:rect l="l" t="t" r="r" b="b"/>
            <a:pathLst>
              <a:path w="2264658" h="2141131">
                <a:moveTo>
                  <a:pt x="0" y="0"/>
                </a:moveTo>
                <a:lnTo>
                  <a:pt x="2264658" y="0"/>
                </a:lnTo>
                <a:lnTo>
                  <a:pt x="2264658" y="2141132"/>
                </a:lnTo>
                <a:lnTo>
                  <a:pt x="0" y="21411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3542957">
            <a:off x="13688328" y="8351278"/>
            <a:ext cx="2134553" cy="4114800"/>
          </a:xfrm>
          <a:custGeom>
            <a:avLst/>
            <a:gdLst/>
            <a:ahLst/>
            <a:cxnLst/>
            <a:rect l="l" t="t" r="r" b="b"/>
            <a:pathLst>
              <a:path w="2134553" h="4114800">
                <a:moveTo>
                  <a:pt x="0" y="0"/>
                </a:moveTo>
                <a:lnTo>
                  <a:pt x="2134553" y="0"/>
                </a:lnTo>
                <a:lnTo>
                  <a:pt x="21345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9021393">
            <a:off x="13039661" y="-2057400"/>
            <a:ext cx="2134553" cy="4114800"/>
          </a:xfrm>
          <a:custGeom>
            <a:avLst/>
            <a:gdLst/>
            <a:ahLst/>
            <a:cxnLst/>
            <a:rect l="l" t="t" r="r" b="b"/>
            <a:pathLst>
              <a:path w="2134553" h="4114800">
                <a:moveTo>
                  <a:pt x="0" y="0"/>
                </a:moveTo>
                <a:lnTo>
                  <a:pt x="2134552" y="0"/>
                </a:lnTo>
                <a:lnTo>
                  <a:pt x="21345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169795" y="8701717"/>
            <a:ext cx="1798314" cy="1113166"/>
          </a:xfrm>
          <a:custGeom>
            <a:avLst/>
            <a:gdLst/>
            <a:ahLst/>
            <a:cxnLst/>
            <a:rect l="l" t="t" r="r" b="b"/>
            <a:pathLst>
              <a:path w="1798314" h="1113166">
                <a:moveTo>
                  <a:pt x="0" y="0"/>
                </a:moveTo>
                <a:lnTo>
                  <a:pt x="1798314" y="0"/>
                </a:lnTo>
                <a:lnTo>
                  <a:pt x="1798314" y="1113166"/>
                </a:lnTo>
                <a:lnTo>
                  <a:pt x="0" y="11131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8038902" y="2796716"/>
            <a:ext cx="7326063" cy="1775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39"/>
              </a:lnSpc>
              <a:spcBef>
                <a:spcPct val="0"/>
              </a:spcBef>
            </a:pPr>
            <a:r>
              <a:rPr lang="en-US" sz="5100" b="1">
                <a:solidFill>
                  <a:srgbClr val="393939"/>
                </a:solidFill>
                <a:latin typeface="Phenomena Bold"/>
                <a:ea typeface="Phenomena Bold"/>
                <a:cs typeface="Phenomena Bold"/>
                <a:sym typeface="Phenomena Bold"/>
              </a:rPr>
              <a:t>ПОПУЛЯРИЗИРАНЕ НА МЕСТНИ ПРОДУКТИ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569158" y="4844452"/>
            <a:ext cx="10475746" cy="3552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29747" lvl="1" indent="-364874" algn="l">
              <a:lnSpc>
                <a:spcPts val="4732"/>
              </a:lnSpc>
              <a:buFont typeface="Arial"/>
              <a:buChar char="•"/>
            </a:pPr>
            <a:r>
              <a:rPr lang="bg-BG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Утвърждаване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на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bg-BG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малките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производители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(</a:t>
            </a:r>
            <a:r>
              <a:rPr lang="bg-BG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на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мед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,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бадеми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,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месо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,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млечни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продукти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,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вино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)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като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природосъобразни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бизнеси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.</a:t>
            </a:r>
          </a:p>
          <a:p>
            <a:pPr marL="729747" lvl="1" indent="-364874" algn="l">
              <a:lnSpc>
                <a:spcPts val="4732"/>
              </a:lnSpc>
              <a:buFont typeface="Arial"/>
              <a:buChar char="•"/>
            </a:pP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Развиване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на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регионална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идентичност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на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Сакар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,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базирана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на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биологичното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разнообразие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и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традиционни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практики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.</a:t>
            </a:r>
            <a:endParaRPr lang="bg-BG" sz="3380" dirty="0">
              <a:solidFill>
                <a:srgbClr val="393939"/>
              </a:solidFill>
              <a:latin typeface="Phenomena"/>
              <a:ea typeface="Phenomena"/>
              <a:cs typeface="Phenomena"/>
              <a:sym typeface="Phenomena"/>
            </a:endParaRPr>
          </a:p>
          <a:p>
            <a:pPr marL="729747" lvl="1" indent="-364874" algn="l">
              <a:lnSpc>
                <a:spcPts val="4732"/>
              </a:lnSpc>
              <a:buFont typeface="Arial"/>
              <a:buChar char="•"/>
            </a:pPr>
            <a:r>
              <a:rPr lang="bg-BG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Осигуряване на достъп до фермерски базари и магазини в София и други големи градове.</a:t>
            </a:r>
            <a:endParaRPr lang="en-US" sz="3380" dirty="0">
              <a:solidFill>
                <a:srgbClr val="393939"/>
              </a:solidFill>
              <a:latin typeface="Phenomena"/>
              <a:ea typeface="Phenomena"/>
              <a:cs typeface="Phenomena"/>
              <a:sym typeface="Phenome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24321" y="4467353"/>
            <a:ext cx="8963453" cy="4790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29747" lvl="1" indent="-364874" algn="l">
              <a:lnSpc>
                <a:spcPts val="4732"/>
              </a:lnSpc>
              <a:buFont typeface="Arial"/>
              <a:buChar char="•"/>
            </a:pPr>
            <a:r>
              <a:rPr lang="en-US" sz="338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Идентификация и картографиране на производители.</a:t>
            </a:r>
          </a:p>
          <a:p>
            <a:pPr marL="729747" lvl="1" indent="-364874" algn="l">
              <a:lnSpc>
                <a:spcPts val="4732"/>
              </a:lnSpc>
              <a:buFont typeface="Arial"/>
              <a:buChar char="•"/>
            </a:pPr>
            <a:r>
              <a:rPr lang="en-US" sz="338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Редовни срещи между заинтересованите страни.</a:t>
            </a:r>
          </a:p>
          <a:p>
            <a:pPr marL="729747" lvl="1" indent="-364874" algn="l">
              <a:lnSpc>
                <a:spcPts val="4732"/>
              </a:lnSpc>
              <a:buFont typeface="Arial"/>
              <a:buChar char="•"/>
            </a:pPr>
            <a:r>
              <a:rPr lang="en-US" sz="338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Включване на читалища, фермери, общини, винопроизводители.</a:t>
            </a:r>
          </a:p>
          <a:p>
            <a:pPr marL="729747" lvl="1" indent="-364874" algn="l">
              <a:lnSpc>
                <a:spcPts val="4732"/>
              </a:lnSpc>
              <a:buFont typeface="Arial"/>
              <a:buChar char="•"/>
            </a:pPr>
            <a:r>
              <a:rPr lang="en-US" sz="338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Обучителни работилници.</a:t>
            </a:r>
          </a:p>
          <a:p>
            <a:pPr marL="729747" lvl="1" indent="-364874" algn="l">
              <a:lnSpc>
                <a:spcPts val="4732"/>
              </a:lnSpc>
              <a:buFont typeface="Arial"/>
              <a:buChar char="•"/>
            </a:pPr>
            <a:r>
              <a:rPr lang="en-US" sz="338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Възможност за комуникация в реално време.</a:t>
            </a:r>
          </a:p>
          <a:p>
            <a:pPr algn="l">
              <a:lnSpc>
                <a:spcPts val="4732"/>
              </a:lnSpc>
            </a:pPr>
            <a:endParaRPr lang="en-US" sz="3380">
              <a:solidFill>
                <a:srgbClr val="393939"/>
              </a:solidFill>
              <a:latin typeface="Phenomena"/>
              <a:ea typeface="Phenomena"/>
              <a:cs typeface="Phenomena"/>
              <a:sym typeface="Phenomena"/>
            </a:endParaRPr>
          </a:p>
        </p:txBody>
      </p:sp>
      <p:sp>
        <p:nvSpPr>
          <p:cNvPr id="3" name="Freeform 3"/>
          <p:cNvSpPr/>
          <p:nvPr/>
        </p:nvSpPr>
        <p:spPr>
          <a:xfrm rot="-1857933">
            <a:off x="10230219" y="1284611"/>
            <a:ext cx="2134553" cy="4114800"/>
          </a:xfrm>
          <a:custGeom>
            <a:avLst/>
            <a:gdLst/>
            <a:ahLst/>
            <a:cxnLst/>
            <a:rect l="l" t="t" r="r" b="b"/>
            <a:pathLst>
              <a:path w="2134553" h="4114800">
                <a:moveTo>
                  <a:pt x="0" y="0"/>
                </a:moveTo>
                <a:lnTo>
                  <a:pt x="2134552" y="0"/>
                </a:lnTo>
                <a:lnTo>
                  <a:pt x="21345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063379" flipH="1">
            <a:off x="3195981" y="8539566"/>
            <a:ext cx="2134552" cy="4114800"/>
          </a:xfrm>
          <a:custGeom>
            <a:avLst/>
            <a:gdLst/>
            <a:ahLst/>
            <a:cxnLst/>
            <a:rect l="l" t="t" r="r" b="b"/>
            <a:pathLst>
              <a:path w="2134552" h="4114800">
                <a:moveTo>
                  <a:pt x="2134553" y="0"/>
                </a:moveTo>
                <a:lnTo>
                  <a:pt x="0" y="0"/>
                </a:lnTo>
                <a:lnTo>
                  <a:pt x="0" y="4114800"/>
                </a:lnTo>
                <a:lnTo>
                  <a:pt x="2134553" y="4114800"/>
                </a:lnTo>
                <a:lnTo>
                  <a:pt x="213455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950259" y="2518753"/>
            <a:ext cx="8352272" cy="1775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39"/>
              </a:lnSpc>
              <a:spcBef>
                <a:spcPct val="0"/>
              </a:spcBef>
            </a:pPr>
            <a:r>
              <a:rPr lang="en-US" sz="5100" b="1">
                <a:solidFill>
                  <a:srgbClr val="393939"/>
                </a:solidFill>
                <a:latin typeface="Phenomena Bold"/>
                <a:ea typeface="Phenomena Bold"/>
                <a:cs typeface="Phenomena Bold"/>
                <a:sym typeface="Phenomena Bold"/>
              </a:rPr>
              <a:t>ИЗГРАЖДАНЕ НА МРЕЖА ОТ ПРИРОДОСЪОБРАЗНИ БИЗНЕСИ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2144952" y="-309966"/>
            <a:ext cx="6364452" cy="10906932"/>
            <a:chOff x="0" y="0"/>
            <a:chExt cx="8485936" cy="14542576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l="29686" r="29686"/>
            <a:stretch>
              <a:fillRect/>
            </a:stretch>
          </p:blipFill>
          <p:spPr>
            <a:xfrm>
              <a:off x="0" y="0"/>
              <a:ext cx="8485936" cy="14542576"/>
            </a:xfrm>
            <a:prstGeom prst="rect">
              <a:avLst/>
            </a:prstGeom>
          </p:spPr>
        </p:pic>
      </p:grpSp>
      <p:sp>
        <p:nvSpPr>
          <p:cNvPr id="8" name="Freeform 8"/>
          <p:cNvSpPr/>
          <p:nvPr/>
        </p:nvSpPr>
        <p:spPr>
          <a:xfrm>
            <a:off x="-2484363" y="-3441916"/>
            <a:ext cx="6394201" cy="5673400"/>
          </a:xfrm>
          <a:custGeom>
            <a:avLst/>
            <a:gdLst/>
            <a:ahLst/>
            <a:cxnLst/>
            <a:rect l="l" t="t" r="r" b="b"/>
            <a:pathLst>
              <a:path w="6394201" h="5673400">
                <a:moveTo>
                  <a:pt x="0" y="0"/>
                </a:moveTo>
                <a:lnTo>
                  <a:pt x="6394201" y="0"/>
                </a:lnTo>
                <a:lnTo>
                  <a:pt x="6394201" y="5673400"/>
                </a:lnTo>
                <a:lnTo>
                  <a:pt x="0" y="5673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173718" y="-580301"/>
            <a:ext cx="2264658" cy="2141131"/>
          </a:xfrm>
          <a:custGeom>
            <a:avLst/>
            <a:gdLst/>
            <a:ahLst/>
            <a:cxnLst/>
            <a:rect l="l" t="t" r="r" b="b"/>
            <a:pathLst>
              <a:path w="2264658" h="2141131">
                <a:moveTo>
                  <a:pt x="0" y="0"/>
                </a:moveTo>
                <a:lnTo>
                  <a:pt x="2264658" y="0"/>
                </a:lnTo>
                <a:lnTo>
                  <a:pt x="2264658" y="2141132"/>
                </a:lnTo>
                <a:lnTo>
                  <a:pt x="0" y="21411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314399" y="8838960"/>
            <a:ext cx="2264658" cy="2141131"/>
          </a:xfrm>
          <a:custGeom>
            <a:avLst/>
            <a:gdLst/>
            <a:ahLst/>
            <a:cxnLst/>
            <a:rect l="l" t="t" r="r" b="b"/>
            <a:pathLst>
              <a:path w="2264658" h="2141131">
                <a:moveTo>
                  <a:pt x="0" y="0"/>
                </a:moveTo>
                <a:lnTo>
                  <a:pt x="2264658" y="0"/>
                </a:lnTo>
                <a:lnTo>
                  <a:pt x="2264658" y="2141132"/>
                </a:lnTo>
                <a:lnTo>
                  <a:pt x="0" y="21411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169795" y="8701717"/>
            <a:ext cx="1798314" cy="1113166"/>
          </a:xfrm>
          <a:custGeom>
            <a:avLst/>
            <a:gdLst/>
            <a:ahLst/>
            <a:cxnLst/>
            <a:rect l="l" t="t" r="r" b="b"/>
            <a:pathLst>
              <a:path w="1798314" h="1113166">
                <a:moveTo>
                  <a:pt x="0" y="0"/>
                </a:moveTo>
                <a:lnTo>
                  <a:pt x="1798314" y="0"/>
                </a:lnTo>
                <a:lnTo>
                  <a:pt x="1798314" y="1113166"/>
                </a:lnTo>
                <a:lnTo>
                  <a:pt x="0" y="11131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66" r="-66"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5404190"/>
            <a:ext cx="4659321" cy="2511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47"/>
              </a:lnSpc>
            </a:pPr>
            <a:r>
              <a:rPr lang="en-US" sz="5100" b="1">
                <a:solidFill>
                  <a:srgbClr val="393939"/>
                </a:solidFill>
                <a:latin typeface="Phenomena Bold"/>
                <a:ea typeface="Phenomena Bold"/>
                <a:cs typeface="Phenomena Bold"/>
                <a:sym typeface="Phenomena Bold"/>
              </a:rPr>
              <a:t>ПРИРОДОСЪОБРАЗНИ СЪБИТИЯ - ФЕСТИВАЛ НА ЦАРСКИЯ ОРЕЛ</a:t>
            </a:r>
          </a:p>
        </p:txBody>
      </p:sp>
      <p:sp>
        <p:nvSpPr>
          <p:cNvPr id="3" name="Freeform 3"/>
          <p:cNvSpPr/>
          <p:nvPr/>
        </p:nvSpPr>
        <p:spPr>
          <a:xfrm>
            <a:off x="15407970" y="0"/>
            <a:ext cx="6394201" cy="5673400"/>
          </a:xfrm>
          <a:custGeom>
            <a:avLst/>
            <a:gdLst/>
            <a:ahLst/>
            <a:cxnLst/>
            <a:rect l="l" t="t" r="r" b="b"/>
            <a:pathLst>
              <a:path w="6394201" h="5673400">
                <a:moveTo>
                  <a:pt x="0" y="0"/>
                </a:moveTo>
                <a:lnTo>
                  <a:pt x="6394201" y="0"/>
                </a:lnTo>
                <a:lnTo>
                  <a:pt x="6394201" y="5673400"/>
                </a:lnTo>
                <a:lnTo>
                  <a:pt x="0" y="5673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89001" flipH="1">
            <a:off x="-38576" y="1795340"/>
            <a:ext cx="2134552" cy="4114800"/>
          </a:xfrm>
          <a:custGeom>
            <a:avLst/>
            <a:gdLst/>
            <a:ahLst/>
            <a:cxnLst/>
            <a:rect l="l" t="t" r="r" b="b"/>
            <a:pathLst>
              <a:path w="2134552" h="4114800">
                <a:moveTo>
                  <a:pt x="2134552" y="0"/>
                </a:moveTo>
                <a:lnTo>
                  <a:pt x="0" y="0"/>
                </a:lnTo>
                <a:lnTo>
                  <a:pt x="0" y="4114800"/>
                </a:lnTo>
                <a:lnTo>
                  <a:pt x="2134552" y="4114800"/>
                </a:lnTo>
                <a:lnTo>
                  <a:pt x="213455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235152" y="-123423"/>
            <a:ext cx="18840222" cy="3915081"/>
            <a:chOff x="0" y="0"/>
            <a:chExt cx="25120296" cy="522010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/>
            <a:srcRect t="15188" b="28509"/>
            <a:stretch>
              <a:fillRect/>
            </a:stretch>
          </p:blipFill>
          <p:spPr>
            <a:xfrm>
              <a:off x="0" y="0"/>
              <a:ext cx="25120296" cy="5220108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>
            <a:off x="-2596167" y="8180791"/>
            <a:ext cx="6394201" cy="5673400"/>
          </a:xfrm>
          <a:custGeom>
            <a:avLst/>
            <a:gdLst/>
            <a:ahLst/>
            <a:cxnLst/>
            <a:rect l="l" t="t" r="r" b="b"/>
            <a:pathLst>
              <a:path w="6394201" h="5673400">
                <a:moveTo>
                  <a:pt x="0" y="0"/>
                </a:moveTo>
                <a:lnTo>
                  <a:pt x="6394201" y="0"/>
                </a:lnTo>
                <a:lnTo>
                  <a:pt x="6394201" y="5673400"/>
                </a:lnTo>
                <a:lnTo>
                  <a:pt x="0" y="5673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125260" flipH="1">
            <a:off x="17537794" y="6123391"/>
            <a:ext cx="2134553" cy="4114800"/>
          </a:xfrm>
          <a:custGeom>
            <a:avLst/>
            <a:gdLst/>
            <a:ahLst/>
            <a:cxnLst/>
            <a:rect l="l" t="t" r="r" b="b"/>
            <a:pathLst>
              <a:path w="2134553" h="4114800">
                <a:moveTo>
                  <a:pt x="2134552" y="0"/>
                </a:moveTo>
                <a:lnTo>
                  <a:pt x="0" y="0"/>
                </a:lnTo>
                <a:lnTo>
                  <a:pt x="0" y="4114800"/>
                </a:lnTo>
                <a:lnTo>
                  <a:pt x="2134552" y="4114800"/>
                </a:lnTo>
                <a:lnTo>
                  <a:pt x="213455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169795" y="8701717"/>
            <a:ext cx="1798314" cy="1113166"/>
          </a:xfrm>
          <a:custGeom>
            <a:avLst/>
            <a:gdLst/>
            <a:ahLst/>
            <a:cxnLst/>
            <a:rect l="l" t="t" r="r" b="b"/>
            <a:pathLst>
              <a:path w="1798314" h="1113166">
                <a:moveTo>
                  <a:pt x="0" y="0"/>
                </a:moveTo>
                <a:lnTo>
                  <a:pt x="1798314" y="0"/>
                </a:lnTo>
                <a:lnTo>
                  <a:pt x="1798314" y="1113166"/>
                </a:lnTo>
                <a:lnTo>
                  <a:pt x="0" y="11131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688021" y="5213690"/>
            <a:ext cx="11401523" cy="3590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29747" lvl="1" indent="-364874" algn="l">
              <a:lnSpc>
                <a:spcPts val="4732"/>
              </a:lnSpc>
              <a:buFont typeface="Arial"/>
              <a:buChar char="•"/>
            </a:pPr>
            <a:r>
              <a:rPr lang="en-US" sz="338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Фестивалите - икономически двигатели, които създават възможности за местни производители, занаятчии и туристически услуги.</a:t>
            </a:r>
          </a:p>
          <a:p>
            <a:pPr marL="729747" lvl="1" indent="-364874" algn="l">
              <a:lnSpc>
                <a:spcPts val="4732"/>
              </a:lnSpc>
              <a:buFont typeface="Arial"/>
              <a:buChar char="•"/>
            </a:pPr>
            <a:r>
              <a:rPr lang="en-US" sz="338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Използване на царския орел — световно застрашен вид и символ на Сакар — като водещ елемент за повишаване на осведомеността, регионална идентичност и туризъм.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783554" y="2096759"/>
            <a:ext cx="9541759" cy="870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39"/>
              </a:lnSpc>
              <a:spcBef>
                <a:spcPct val="0"/>
              </a:spcBef>
            </a:pPr>
            <a:r>
              <a:rPr lang="en-US" sz="5100" b="1">
                <a:solidFill>
                  <a:srgbClr val="393939"/>
                </a:solidFill>
                <a:latin typeface="Phenomena Bold"/>
                <a:ea typeface="Phenomena Bold"/>
                <a:cs typeface="Phenomena Bold"/>
                <a:sym typeface="Phenomena Bold"/>
              </a:rPr>
              <a:t>РАЗВИТИЕ НА ЕКОТУРИЗЪМ В САКАР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783554" y="3825412"/>
            <a:ext cx="10475746" cy="5360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29747" lvl="1" indent="-364874" algn="l">
              <a:lnSpc>
                <a:spcPts val="4732"/>
              </a:lnSpc>
              <a:buFont typeface="Arial"/>
              <a:buChar char="•"/>
            </a:pP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Позициониране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на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Сакар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като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дестинация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за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екологичен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,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културен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,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винен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и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гастрономически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туризъм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.</a:t>
            </a:r>
          </a:p>
          <a:p>
            <a:pPr marL="729747" lvl="1" indent="-364874" algn="l">
              <a:lnSpc>
                <a:spcPts val="4732"/>
              </a:lnSpc>
              <a:buFont typeface="Arial"/>
              <a:buChar char="•"/>
            </a:pP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Използване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на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защитени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зони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от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Натура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2000,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места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за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наблюдение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на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птици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,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редки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видове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,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природни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забележителности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,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културни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маршрути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и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къщи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за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гости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.</a:t>
            </a:r>
          </a:p>
          <a:p>
            <a:pPr marL="729747" lvl="1" indent="-364874" algn="l">
              <a:lnSpc>
                <a:spcPts val="4732"/>
              </a:lnSpc>
              <a:spcBef>
                <a:spcPct val="0"/>
              </a:spcBef>
              <a:buFont typeface="Arial"/>
              <a:buChar char="•"/>
            </a:pP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Развитие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на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екологични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маршрути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за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наблюдение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на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птици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,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пешеходни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турове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,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фотография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и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посещения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на</a:t>
            </a:r>
            <a:r>
              <a:rPr lang="en-US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en-US" sz="3380" dirty="0" err="1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ферми</a:t>
            </a:r>
            <a:r>
              <a:rPr lang="bg-BG" sz="3380" dirty="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 </a:t>
            </a:r>
            <a:r>
              <a:rPr lang="bg-BG" sz="338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и читалища</a:t>
            </a:r>
            <a:r>
              <a:rPr lang="en-US" sz="338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.</a:t>
            </a:r>
            <a:endParaRPr lang="en-US" sz="3380" dirty="0">
              <a:solidFill>
                <a:srgbClr val="393939"/>
              </a:solidFill>
              <a:latin typeface="Phenomena"/>
              <a:ea typeface="Phenomena"/>
              <a:cs typeface="Phenomena"/>
              <a:sym typeface="Phenomena"/>
            </a:endParaRPr>
          </a:p>
          <a:p>
            <a:pPr algn="l">
              <a:lnSpc>
                <a:spcPts val="4732"/>
              </a:lnSpc>
              <a:spcBef>
                <a:spcPct val="0"/>
              </a:spcBef>
            </a:pPr>
            <a:endParaRPr lang="en-US" sz="3380" dirty="0">
              <a:solidFill>
                <a:srgbClr val="393939"/>
              </a:solidFill>
              <a:latin typeface="Phenomena"/>
              <a:ea typeface="Phenomena"/>
              <a:cs typeface="Phenomena"/>
              <a:sym typeface="Phenomena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-287812" y="0"/>
            <a:ext cx="5938402" cy="10287000"/>
            <a:chOff x="0" y="0"/>
            <a:chExt cx="7917870" cy="137160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l="18285" r="49315"/>
            <a:stretch>
              <a:fillRect/>
            </a:stretch>
          </p:blipFill>
          <p:spPr>
            <a:xfrm>
              <a:off x="0" y="0"/>
              <a:ext cx="7917870" cy="13716000"/>
            </a:xfrm>
            <a:prstGeom prst="rect">
              <a:avLst/>
            </a:prstGeom>
          </p:spPr>
        </p:pic>
      </p:grpSp>
      <p:sp>
        <p:nvSpPr>
          <p:cNvPr id="6" name="Freeform 6"/>
          <p:cNvSpPr/>
          <p:nvPr/>
        </p:nvSpPr>
        <p:spPr>
          <a:xfrm>
            <a:off x="3062882" y="-3818384"/>
            <a:ext cx="6394201" cy="5673400"/>
          </a:xfrm>
          <a:custGeom>
            <a:avLst/>
            <a:gdLst/>
            <a:ahLst/>
            <a:cxnLst/>
            <a:rect l="l" t="t" r="r" b="b"/>
            <a:pathLst>
              <a:path w="6394201" h="5673400">
                <a:moveTo>
                  <a:pt x="0" y="0"/>
                </a:moveTo>
                <a:lnTo>
                  <a:pt x="6394201" y="0"/>
                </a:lnTo>
                <a:lnTo>
                  <a:pt x="6394201" y="5673400"/>
                </a:lnTo>
                <a:lnTo>
                  <a:pt x="0" y="5673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285916" y="8083827"/>
            <a:ext cx="6394201" cy="5673400"/>
          </a:xfrm>
          <a:custGeom>
            <a:avLst/>
            <a:gdLst/>
            <a:ahLst/>
            <a:cxnLst/>
            <a:rect l="l" t="t" r="r" b="b"/>
            <a:pathLst>
              <a:path w="6394201" h="5673400">
                <a:moveTo>
                  <a:pt x="0" y="0"/>
                </a:moveTo>
                <a:lnTo>
                  <a:pt x="6394201" y="0"/>
                </a:lnTo>
                <a:lnTo>
                  <a:pt x="6394201" y="5673401"/>
                </a:lnTo>
                <a:lnTo>
                  <a:pt x="0" y="56734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424518" y="1370879"/>
            <a:ext cx="2264658" cy="2141131"/>
          </a:xfrm>
          <a:custGeom>
            <a:avLst/>
            <a:gdLst/>
            <a:ahLst/>
            <a:cxnLst/>
            <a:rect l="l" t="t" r="r" b="b"/>
            <a:pathLst>
              <a:path w="2264658" h="2141131">
                <a:moveTo>
                  <a:pt x="0" y="0"/>
                </a:moveTo>
                <a:lnTo>
                  <a:pt x="2264658" y="0"/>
                </a:lnTo>
                <a:lnTo>
                  <a:pt x="2264658" y="2141131"/>
                </a:lnTo>
                <a:lnTo>
                  <a:pt x="0" y="21411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879342" y="9216434"/>
            <a:ext cx="2264658" cy="2141131"/>
          </a:xfrm>
          <a:custGeom>
            <a:avLst/>
            <a:gdLst/>
            <a:ahLst/>
            <a:cxnLst/>
            <a:rect l="l" t="t" r="r" b="b"/>
            <a:pathLst>
              <a:path w="2264658" h="2141131">
                <a:moveTo>
                  <a:pt x="0" y="0"/>
                </a:moveTo>
                <a:lnTo>
                  <a:pt x="2264658" y="0"/>
                </a:lnTo>
                <a:lnTo>
                  <a:pt x="2264658" y="2141132"/>
                </a:lnTo>
                <a:lnTo>
                  <a:pt x="0" y="21411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125260" flipH="1">
            <a:off x="17590810" y="3739243"/>
            <a:ext cx="2134553" cy="4114800"/>
          </a:xfrm>
          <a:custGeom>
            <a:avLst/>
            <a:gdLst/>
            <a:ahLst/>
            <a:cxnLst/>
            <a:rect l="l" t="t" r="r" b="b"/>
            <a:pathLst>
              <a:path w="2134553" h="4114800">
                <a:moveTo>
                  <a:pt x="2134553" y="0"/>
                </a:moveTo>
                <a:lnTo>
                  <a:pt x="0" y="0"/>
                </a:lnTo>
                <a:lnTo>
                  <a:pt x="0" y="4114800"/>
                </a:lnTo>
                <a:lnTo>
                  <a:pt x="2134553" y="4114800"/>
                </a:lnTo>
                <a:lnTo>
                  <a:pt x="213455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125260" flipH="1">
            <a:off x="12114120" y="7951661"/>
            <a:ext cx="2134553" cy="4114800"/>
          </a:xfrm>
          <a:custGeom>
            <a:avLst/>
            <a:gdLst/>
            <a:ahLst/>
            <a:cxnLst/>
            <a:rect l="l" t="t" r="r" b="b"/>
            <a:pathLst>
              <a:path w="2134553" h="4114800">
                <a:moveTo>
                  <a:pt x="2134552" y="0"/>
                </a:moveTo>
                <a:lnTo>
                  <a:pt x="0" y="0"/>
                </a:lnTo>
                <a:lnTo>
                  <a:pt x="0" y="4114800"/>
                </a:lnTo>
                <a:lnTo>
                  <a:pt x="2134552" y="4114800"/>
                </a:lnTo>
                <a:lnTo>
                  <a:pt x="213455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169795" y="8701717"/>
            <a:ext cx="1798314" cy="1113166"/>
          </a:xfrm>
          <a:custGeom>
            <a:avLst/>
            <a:gdLst/>
            <a:ahLst/>
            <a:cxnLst/>
            <a:rect l="l" t="t" r="r" b="b"/>
            <a:pathLst>
              <a:path w="1798314" h="1113166">
                <a:moveTo>
                  <a:pt x="0" y="0"/>
                </a:moveTo>
                <a:lnTo>
                  <a:pt x="1798314" y="0"/>
                </a:lnTo>
                <a:lnTo>
                  <a:pt x="1798314" y="1113166"/>
                </a:lnTo>
                <a:lnTo>
                  <a:pt x="0" y="11131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463274" y="5154973"/>
            <a:ext cx="9402601" cy="1790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32"/>
              </a:lnSpc>
            </a:pPr>
            <a:r>
              <a:rPr lang="en-US" sz="3380">
                <a:solidFill>
                  <a:srgbClr val="393939"/>
                </a:solidFill>
                <a:latin typeface="Phenomena"/>
                <a:ea typeface="Phenomena"/>
                <a:cs typeface="Phenomena"/>
                <a:sym typeface="Phenomena"/>
              </a:rPr>
              <a:t>Създаване на дигитална платформа, която обединява екотуризъм, местни производители, събития и продажби, за да подобри достъпа до пазари и видимостта.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463274" y="2494459"/>
            <a:ext cx="7822259" cy="1775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39"/>
              </a:lnSpc>
              <a:spcBef>
                <a:spcPct val="0"/>
              </a:spcBef>
            </a:pPr>
            <a:r>
              <a:rPr lang="en-US" sz="5100" b="1">
                <a:solidFill>
                  <a:srgbClr val="393939"/>
                </a:solidFill>
                <a:latin typeface="Phenomena Bold"/>
                <a:ea typeface="Phenomena Bold"/>
                <a:cs typeface="Phenomena Bold"/>
                <a:sym typeface="Phenomena Bold"/>
              </a:rPr>
              <a:t>ДИГИТАЛНИ ИНОВАЦИИ ЗА РЕГИОНАЛНО ПОПУЛЯРИЗИРАНЕ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-491874" y="-281181"/>
            <a:ext cx="4559438" cy="11401794"/>
            <a:chOff x="0" y="0"/>
            <a:chExt cx="6079250" cy="15202392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l="20035" r="20035"/>
            <a:stretch>
              <a:fillRect/>
            </a:stretch>
          </p:blipFill>
          <p:spPr>
            <a:xfrm>
              <a:off x="0" y="0"/>
              <a:ext cx="6079250" cy="15202392"/>
            </a:xfrm>
            <a:prstGeom prst="rect">
              <a:avLst/>
            </a:prstGeom>
          </p:spPr>
        </p:pic>
      </p:grpSp>
      <p:sp>
        <p:nvSpPr>
          <p:cNvPr id="6" name="Freeform 6"/>
          <p:cNvSpPr/>
          <p:nvPr/>
        </p:nvSpPr>
        <p:spPr>
          <a:xfrm>
            <a:off x="12791848" y="-1808000"/>
            <a:ext cx="6394201" cy="5673400"/>
          </a:xfrm>
          <a:custGeom>
            <a:avLst/>
            <a:gdLst/>
            <a:ahLst/>
            <a:cxnLst/>
            <a:rect l="l" t="t" r="r" b="b"/>
            <a:pathLst>
              <a:path w="6394201" h="5673400">
                <a:moveTo>
                  <a:pt x="0" y="0"/>
                </a:moveTo>
                <a:lnTo>
                  <a:pt x="6394201" y="0"/>
                </a:lnTo>
                <a:lnTo>
                  <a:pt x="6394201" y="5673400"/>
                </a:lnTo>
                <a:lnTo>
                  <a:pt x="0" y="5673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794557" y="8513455"/>
            <a:ext cx="6394201" cy="5673400"/>
          </a:xfrm>
          <a:custGeom>
            <a:avLst/>
            <a:gdLst/>
            <a:ahLst/>
            <a:cxnLst/>
            <a:rect l="l" t="t" r="r" b="b"/>
            <a:pathLst>
              <a:path w="6394201" h="5673400">
                <a:moveTo>
                  <a:pt x="0" y="0"/>
                </a:moveTo>
                <a:lnTo>
                  <a:pt x="6394201" y="0"/>
                </a:lnTo>
                <a:lnTo>
                  <a:pt x="6394201" y="5673401"/>
                </a:lnTo>
                <a:lnTo>
                  <a:pt x="0" y="56734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842861" y="-512676"/>
            <a:ext cx="2264658" cy="2141131"/>
          </a:xfrm>
          <a:custGeom>
            <a:avLst/>
            <a:gdLst/>
            <a:ahLst/>
            <a:cxnLst/>
            <a:rect l="l" t="t" r="r" b="b"/>
            <a:pathLst>
              <a:path w="2264658" h="2141131">
                <a:moveTo>
                  <a:pt x="0" y="0"/>
                </a:moveTo>
                <a:lnTo>
                  <a:pt x="2264658" y="0"/>
                </a:lnTo>
                <a:lnTo>
                  <a:pt x="2264658" y="2141131"/>
                </a:lnTo>
                <a:lnTo>
                  <a:pt x="0" y="21411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378432" y="9258300"/>
            <a:ext cx="2264658" cy="2141131"/>
          </a:xfrm>
          <a:custGeom>
            <a:avLst/>
            <a:gdLst/>
            <a:ahLst/>
            <a:cxnLst/>
            <a:rect l="l" t="t" r="r" b="b"/>
            <a:pathLst>
              <a:path w="2264658" h="2141131">
                <a:moveTo>
                  <a:pt x="0" y="0"/>
                </a:moveTo>
                <a:lnTo>
                  <a:pt x="2264658" y="0"/>
                </a:lnTo>
                <a:lnTo>
                  <a:pt x="2264658" y="2141131"/>
                </a:lnTo>
                <a:lnTo>
                  <a:pt x="0" y="21411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361095">
            <a:off x="16699848" y="4030959"/>
            <a:ext cx="2134553" cy="4114800"/>
          </a:xfrm>
          <a:custGeom>
            <a:avLst/>
            <a:gdLst/>
            <a:ahLst/>
            <a:cxnLst/>
            <a:rect l="l" t="t" r="r" b="b"/>
            <a:pathLst>
              <a:path w="2134553" h="4114800">
                <a:moveTo>
                  <a:pt x="0" y="0"/>
                </a:moveTo>
                <a:lnTo>
                  <a:pt x="2134552" y="0"/>
                </a:lnTo>
                <a:lnTo>
                  <a:pt x="21345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169795" y="8701717"/>
            <a:ext cx="1798314" cy="1113166"/>
          </a:xfrm>
          <a:custGeom>
            <a:avLst/>
            <a:gdLst/>
            <a:ahLst/>
            <a:cxnLst/>
            <a:rect l="l" t="t" r="r" b="b"/>
            <a:pathLst>
              <a:path w="1798314" h="1113166">
                <a:moveTo>
                  <a:pt x="0" y="0"/>
                </a:moveTo>
                <a:lnTo>
                  <a:pt x="1798314" y="0"/>
                </a:lnTo>
                <a:lnTo>
                  <a:pt x="1798314" y="1113166"/>
                </a:lnTo>
                <a:lnTo>
                  <a:pt x="0" y="11131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68074" y="4318127"/>
            <a:ext cx="8751852" cy="1974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46"/>
              </a:lnSpc>
            </a:pPr>
            <a:r>
              <a:rPr lang="en-US" sz="15099" b="1">
                <a:solidFill>
                  <a:srgbClr val="393939"/>
                </a:solidFill>
                <a:latin typeface="Phenomena Bold"/>
                <a:ea typeface="Phenomena Bold"/>
                <a:cs typeface="Phenomena Bold"/>
                <a:sym typeface="Phenomena Bold"/>
              </a:rPr>
              <a:t>ДИСКУСИЯ</a:t>
            </a:r>
          </a:p>
        </p:txBody>
      </p:sp>
      <p:sp>
        <p:nvSpPr>
          <p:cNvPr id="3" name="Freeform 3"/>
          <p:cNvSpPr/>
          <p:nvPr/>
        </p:nvSpPr>
        <p:spPr>
          <a:xfrm>
            <a:off x="13519926" y="-1808000"/>
            <a:ext cx="6394201" cy="5673400"/>
          </a:xfrm>
          <a:custGeom>
            <a:avLst/>
            <a:gdLst/>
            <a:ahLst/>
            <a:cxnLst/>
            <a:rect l="l" t="t" r="r" b="b"/>
            <a:pathLst>
              <a:path w="6394201" h="5673400">
                <a:moveTo>
                  <a:pt x="0" y="0"/>
                </a:moveTo>
                <a:lnTo>
                  <a:pt x="6394201" y="0"/>
                </a:lnTo>
                <a:lnTo>
                  <a:pt x="6394201" y="5673400"/>
                </a:lnTo>
                <a:lnTo>
                  <a:pt x="0" y="5673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168401" y="8530117"/>
            <a:ext cx="6394201" cy="5673400"/>
          </a:xfrm>
          <a:custGeom>
            <a:avLst/>
            <a:gdLst/>
            <a:ahLst/>
            <a:cxnLst/>
            <a:rect l="l" t="t" r="r" b="b"/>
            <a:pathLst>
              <a:path w="6394201" h="5673400">
                <a:moveTo>
                  <a:pt x="0" y="0"/>
                </a:moveTo>
                <a:lnTo>
                  <a:pt x="6394202" y="0"/>
                </a:lnTo>
                <a:lnTo>
                  <a:pt x="6394202" y="5673400"/>
                </a:lnTo>
                <a:lnTo>
                  <a:pt x="0" y="5673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132329" y="2285225"/>
            <a:ext cx="2264658" cy="2141131"/>
          </a:xfrm>
          <a:custGeom>
            <a:avLst/>
            <a:gdLst/>
            <a:ahLst/>
            <a:cxnLst/>
            <a:rect l="l" t="t" r="r" b="b"/>
            <a:pathLst>
              <a:path w="2264658" h="2141131">
                <a:moveTo>
                  <a:pt x="0" y="0"/>
                </a:moveTo>
                <a:lnTo>
                  <a:pt x="2264658" y="0"/>
                </a:lnTo>
                <a:lnTo>
                  <a:pt x="2264658" y="2141131"/>
                </a:lnTo>
                <a:lnTo>
                  <a:pt x="0" y="21411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068952" y="5143500"/>
            <a:ext cx="2264658" cy="2141131"/>
          </a:xfrm>
          <a:custGeom>
            <a:avLst/>
            <a:gdLst/>
            <a:ahLst/>
            <a:cxnLst/>
            <a:rect l="l" t="t" r="r" b="b"/>
            <a:pathLst>
              <a:path w="2264658" h="2141131">
                <a:moveTo>
                  <a:pt x="0" y="0"/>
                </a:moveTo>
                <a:lnTo>
                  <a:pt x="2264658" y="0"/>
                </a:lnTo>
                <a:lnTo>
                  <a:pt x="2264658" y="2141131"/>
                </a:lnTo>
                <a:lnTo>
                  <a:pt x="0" y="21411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282677" flipH="1">
            <a:off x="3363610" y="-1621853"/>
            <a:ext cx="2134552" cy="4114800"/>
          </a:xfrm>
          <a:custGeom>
            <a:avLst/>
            <a:gdLst/>
            <a:ahLst/>
            <a:cxnLst/>
            <a:rect l="l" t="t" r="r" b="b"/>
            <a:pathLst>
              <a:path w="2134552" h="4114800">
                <a:moveTo>
                  <a:pt x="2134553" y="0"/>
                </a:moveTo>
                <a:lnTo>
                  <a:pt x="0" y="0"/>
                </a:lnTo>
                <a:lnTo>
                  <a:pt x="0" y="4114800"/>
                </a:lnTo>
                <a:lnTo>
                  <a:pt x="2134553" y="4114800"/>
                </a:lnTo>
                <a:lnTo>
                  <a:pt x="213455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116750" flipH="1">
            <a:off x="12837988" y="8268669"/>
            <a:ext cx="2134553" cy="4114800"/>
          </a:xfrm>
          <a:custGeom>
            <a:avLst/>
            <a:gdLst/>
            <a:ahLst/>
            <a:cxnLst/>
            <a:rect l="l" t="t" r="r" b="b"/>
            <a:pathLst>
              <a:path w="2134553" h="4114800">
                <a:moveTo>
                  <a:pt x="2134552" y="0"/>
                </a:moveTo>
                <a:lnTo>
                  <a:pt x="0" y="0"/>
                </a:lnTo>
                <a:lnTo>
                  <a:pt x="0" y="4114800"/>
                </a:lnTo>
                <a:lnTo>
                  <a:pt x="2134552" y="4114800"/>
                </a:lnTo>
                <a:lnTo>
                  <a:pt x="213455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169795" y="8701717"/>
            <a:ext cx="1798314" cy="1113166"/>
          </a:xfrm>
          <a:custGeom>
            <a:avLst/>
            <a:gdLst/>
            <a:ahLst/>
            <a:cxnLst/>
            <a:rect l="l" t="t" r="r" b="b"/>
            <a:pathLst>
              <a:path w="1798314" h="1113166">
                <a:moveTo>
                  <a:pt x="0" y="0"/>
                </a:moveTo>
                <a:lnTo>
                  <a:pt x="1798314" y="0"/>
                </a:lnTo>
                <a:lnTo>
                  <a:pt x="1798314" y="1113166"/>
                </a:lnTo>
                <a:lnTo>
                  <a:pt x="0" y="11131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59633" y="3859874"/>
            <a:ext cx="13238939" cy="1210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40"/>
              </a:lnSpc>
              <a:spcBef>
                <a:spcPct val="0"/>
              </a:spcBef>
            </a:pPr>
            <a:r>
              <a:rPr lang="en-US" sz="7100" b="1">
                <a:solidFill>
                  <a:srgbClr val="393939"/>
                </a:solidFill>
                <a:latin typeface="Phenomena Bold"/>
                <a:ea typeface="Phenomena Bold"/>
                <a:cs typeface="Phenomena Bold"/>
                <a:sym typeface="Phenomena Bold"/>
              </a:rPr>
              <a:t>БЛАГОДАРЯ ЗА ВНИМАНИЕТО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859633" y="6538732"/>
            <a:ext cx="4057378" cy="590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32"/>
              </a:lnSpc>
              <a:spcBef>
                <a:spcPct val="0"/>
              </a:spcBef>
            </a:pPr>
            <a:r>
              <a:rPr lang="en-US" sz="3380" b="1">
                <a:solidFill>
                  <a:srgbClr val="383837"/>
                </a:solidFill>
                <a:latin typeface="Phenomena Bold"/>
                <a:ea typeface="Phenomena Bold"/>
                <a:cs typeface="Phenomena Bold"/>
                <a:sym typeface="Phenomena Bold"/>
              </a:rPr>
              <a:t>Презентатор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180313" y="6538732"/>
            <a:ext cx="9086578" cy="1190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32"/>
              </a:lnSpc>
            </a:pPr>
            <a:r>
              <a:rPr lang="en-US" sz="3380">
                <a:solidFill>
                  <a:srgbClr val="383837"/>
                </a:solidFill>
                <a:latin typeface="Phenomena"/>
                <a:ea typeface="Phenomena"/>
                <a:cs typeface="Phenomena"/>
                <a:sym typeface="Phenomena"/>
              </a:rPr>
              <a:t>Милена Драндийска,</a:t>
            </a:r>
          </a:p>
          <a:p>
            <a:pPr algn="l">
              <a:lnSpc>
                <a:spcPts val="4732"/>
              </a:lnSpc>
              <a:spcBef>
                <a:spcPct val="0"/>
              </a:spcBef>
            </a:pPr>
            <a:r>
              <a:rPr lang="en-US" sz="3380">
                <a:solidFill>
                  <a:srgbClr val="383837"/>
                </a:solidFill>
                <a:latin typeface="Phenomena"/>
                <a:ea typeface="Phenomena"/>
                <a:cs typeface="Phenomena"/>
                <a:sym typeface="Phenomena"/>
              </a:rPr>
              <a:t>Отговорник Бизнес развитие БДЗП</a:t>
            </a:r>
          </a:p>
        </p:txBody>
      </p:sp>
      <p:sp>
        <p:nvSpPr>
          <p:cNvPr id="5" name="AutoShape 5"/>
          <p:cNvSpPr/>
          <p:nvPr/>
        </p:nvSpPr>
        <p:spPr>
          <a:xfrm>
            <a:off x="1859633" y="6095596"/>
            <a:ext cx="2862579" cy="0"/>
          </a:xfrm>
          <a:prstGeom prst="line">
            <a:avLst/>
          </a:prstGeom>
          <a:ln w="47625" cap="flat">
            <a:solidFill>
              <a:srgbClr val="93B43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15266891" y="-747737"/>
            <a:ext cx="6394201" cy="5673400"/>
          </a:xfrm>
          <a:custGeom>
            <a:avLst/>
            <a:gdLst/>
            <a:ahLst/>
            <a:cxnLst/>
            <a:rect l="l" t="t" r="r" b="b"/>
            <a:pathLst>
              <a:path w="6394201" h="5673400">
                <a:moveTo>
                  <a:pt x="0" y="0"/>
                </a:moveTo>
                <a:lnTo>
                  <a:pt x="6394201" y="0"/>
                </a:lnTo>
                <a:lnTo>
                  <a:pt x="6394201" y="5673401"/>
                </a:lnTo>
                <a:lnTo>
                  <a:pt x="0" y="56734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493803" y="9521059"/>
            <a:ext cx="6394201" cy="5673400"/>
          </a:xfrm>
          <a:custGeom>
            <a:avLst/>
            <a:gdLst/>
            <a:ahLst/>
            <a:cxnLst/>
            <a:rect l="l" t="t" r="r" b="b"/>
            <a:pathLst>
              <a:path w="6394201" h="5673400">
                <a:moveTo>
                  <a:pt x="0" y="0"/>
                </a:moveTo>
                <a:lnTo>
                  <a:pt x="6394201" y="0"/>
                </a:lnTo>
                <a:lnTo>
                  <a:pt x="6394201" y="5673400"/>
                </a:lnTo>
                <a:lnTo>
                  <a:pt x="0" y="5673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33464" y="-485383"/>
            <a:ext cx="2264658" cy="2141131"/>
          </a:xfrm>
          <a:custGeom>
            <a:avLst/>
            <a:gdLst/>
            <a:ahLst/>
            <a:cxnLst/>
            <a:rect l="l" t="t" r="r" b="b"/>
            <a:pathLst>
              <a:path w="2264658" h="2141131">
                <a:moveTo>
                  <a:pt x="0" y="0"/>
                </a:moveTo>
                <a:lnTo>
                  <a:pt x="2264658" y="0"/>
                </a:lnTo>
                <a:lnTo>
                  <a:pt x="2264658" y="2141131"/>
                </a:lnTo>
                <a:lnTo>
                  <a:pt x="0" y="21411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235958" y="7117169"/>
            <a:ext cx="2264658" cy="2141131"/>
          </a:xfrm>
          <a:custGeom>
            <a:avLst/>
            <a:gdLst/>
            <a:ahLst/>
            <a:cxnLst/>
            <a:rect l="l" t="t" r="r" b="b"/>
            <a:pathLst>
              <a:path w="2264658" h="2141131">
                <a:moveTo>
                  <a:pt x="0" y="0"/>
                </a:moveTo>
                <a:lnTo>
                  <a:pt x="2264658" y="0"/>
                </a:lnTo>
                <a:lnTo>
                  <a:pt x="2264658" y="2141131"/>
                </a:lnTo>
                <a:lnTo>
                  <a:pt x="0" y="21411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885303">
            <a:off x="17103962" y="5059769"/>
            <a:ext cx="2134553" cy="4114800"/>
          </a:xfrm>
          <a:custGeom>
            <a:avLst/>
            <a:gdLst/>
            <a:ahLst/>
            <a:cxnLst/>
            <a:rect l="l" t="t" r="r" b="b"/>
            <a:pathLst>
              <a:path w="2134553" h="4114800">
                <a:moveTo>
                  <a:pt x="0" y="0"/>
                </a:moveTo>
                <a:lnTo>
                  <a:pt x="2134552" y="0"/>
                </a:lnTo>
                <a:lnTo>
                  <a:pt x="21345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263114" flipH="1">
            <a:off x="-1067276" y="530037"/>
            <a:ext cx="2134552" cy="4114800"/>
          </a:xfrm>
          <a:custGeom>
            <a:avLst/>
            <a:gdLst/>
            <a:ahLst/>
            <a:cxnLst/>
            <a:rect l="l" t="t" r="r" b="b"/>
            <a:pathLst>
              <a:path w="2134552" h="4114800">
                <a:moveTo>
                  <a:pt x="2134552" y="0"/>
                </a:moveTo>
                <a:lnTo>
                  <a:pt x="0" y="0"/>
                </a:lnTo>
                <a:lnTo>
                  <a:pt x="0" y="4114800"/>
                </a:lnTo>
                <a:lnTo>
                  <a:pt x="2134552" y="4114800"/>
                </a:lnTo>
                <a:lnTo>
                  <a:pt x="213455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169795" y="8701717"/>
            <a:ext cx="1798314" cy="1113166"/>
          </a:xfrm>
          <a:custGeom>
            <a:avLst/>
            <a:gdLst/>
            <a:ahLst/>
            <a:cxnLst/>
            <a:rect l="l" t="t" r="r" b="b"/>
            <a:pathLst>
              <a:path w="1798314" h="1113166">
                <a:moveTo>
                  <a:pt x="0" y="0"/>
                </a:moveTo>
                <a:lnTo>
                  <a:pt x="1798314" y="0"/>
                </a:lnTo>
                <a:lnTo>
                  <a:pt x="1798314" y="1113166"/>
                </a:lnTo>
                <a:lnTo>
                  <a:pt x="0" y="11131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859633" y="8111534"/>
            <a:ext cx="4057378" cy="590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32"/>
              </a:lnSpc>
              <a:spcBef>
                <a:spcPct val="0"/>
              </a:spcBef>
            </a:pPr>
            <a:r>
              <a:rPr lang="en-US" sz="3380" b="1">
                <a:solidFill>
                  <a:srgbClr val="383837"/>
                </a:solidFill>
                <a:latin typeface="Phenomena Bold"/>
                <a:ea typeface="Phenomena Bold"/>
                <a:cs typeface="Phenomena Bold"/>
                <a:sym typeface="Phenomena Bold"/>
              </a:rPr>
              <a:t>Контакти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180313" y="8111534"/>
            <a:ext cx="9086578" cy="590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32"/>
              </a:lnSpc>
              <a:spcBef>
                <a:spcPct val="0"/>
              </a:spcBef>
            </a:pPr>
            <a:r>
              <a:rPr lang="en-US" sz="3380">
                <a:solidFill>
                  <a:srgbClr val="383837"/>
                </a:solidFill>
                <a:latin typeface="Phenomena"/>
                <a:ea typeface="Phenomena"/>
                <a:cs typeface="Phenomena"/>
                <a:sym typeface="Phenomena"/>
              </a:rPr>
              <a:t>milena.drandiyska@bspb.org, +359 878599367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374</Words>
  <Application>Microsoft Office PowerPoint</Application>
  <PresentationFormat>Custom</PresentationFormat>
  <Paragraphs>36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Phenomena</vt:lpstr>
      <vt:lpstr>Phenomena Bold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Simple Nature Work Plane Presentation</dc:title>
  <cp:lastModifiedBy>Milena Drandiyska</cp:lastModifiedBy>
  <cp:revision>12</cp:revision>
  <dcterms:created xsi:type="dcterms:W3CDTF">2006-08-16T00:00:00Z</dcterms:created>
  <dcterms:modified xsi:type="dcterms:W3CDTF">2025-12-17T14:35:48Z</dcterms:modified>
  <dc:identifier>DAG7Fxlrb50</dc:identifier>
</cp:coreProperties>
</file>